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6"/>
  </p:notesMasterIdLst>
  <p:sldIdLst>
    <p:sldId id="257" r:id="rId2"/>
    <p:sldId id="258" r:id="rId3"/>
    <p:sldId id="278" r:id="rId4"/>
    <p:sldId id="279" r:id="rId5"/>
    <p:sldId id="273" r:id="rId6"/>
    <p:sldId id="274" r:id="rId7"/>
    <p:sldId id="275" r:id="rId8"/>
    <p:sldId id="261" r:id="rId9"/>
    <p:sldId id="259" r:id="rId10"/>
    <p:sldId id="276" r:id="rId11"/>
    <p:sldId id="260" r:id="rId12"/>
    <p:sldId id="277" r:id="rId13"/>
    <p:sldId id="267"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4F4F4"/>
    <a:srgbClr val="BABABA"/>
    <a:srgbClr val="515A6B"/>
    <a:srgbClr val="43CDD9"/>
    <a:srgbClr val="4A66AC"/>
    <a:srgbClr val="30353F"/>
    <a:srgbClr val="ED7D31"/>
    <a:srgbClr val="667181"/>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468" autoAdjust="0"/>
    <p:restoredTop sz="94652" autoAdjust="0"/>
  </p:normalViewPr>
  <p:slideViewPr>
    <p:cSldViewPr snapToGrid="0" showGuides="1">
      <p:cViewPr varScale="1">
        <p:scale>
          <a:sx n="66" d="100"/>
          <a:sy n="66" d="100"/>
        </p:scale>
        <p:origin x="506" y="38"/>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min\Downloads\sales%20week.csv"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Admin\Downloads\main%20analysis%20grouped.csv"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Admin\Downloads\main%20analysis%20grouped.csv"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dmin\Downloads\sales%20week.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dmin\Downloads\yr_built%20to%20avg_diff.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dmin\Downloads\bquxjob_50a98cd9_17f1826facd.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dmin\Downloads\bquxjob_50a98cd9_17f1826facd.csv"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dmin\Downloads\main%20analysis%20grouped.csv"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dmin\Downloads\main%20analysis%20grouped.csv"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Admin\Downloads\main%20analysis%20grouped.csv"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dirty="0"/>
              <a:t>Sales</a:t>
            </a:r>
            <a:r>
              <a:rPr lang="en-US" b="1" baseline="0" dirty="0"/>
              <a:t> over Week</a:t>
            </a:r>
            <a:endParaRPr lang="en-US" b="1" dirty="0"/>
          </a:p>
        </c:rich>
      </c:tx>
      <c:layout>
        <c:manualLayout>
          <c:xMode val="edge"/>
          <c:yMode val="edge"/>
          <c:x val="0.39941790903633778"/>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7.8113091168343154E-2"/>
          <c:y val="9.8096297462918924E-2"/>
          <c:w val="0.86967939637477942"/>
          <c:h val="0.80278601426080387"/>
        </c:manualLayout>
      </c:layout>
      <c:lineChart>
        <c:grouping val="standard"/>
        <c:varyColors val="0"/>
        <c:ser>
          <c:idx val="0"/>
          <c:order val="0"/>
          <c:spPr>
            <a:ln w="28575" cap="rnd">
              <a:solidFill>
                <a:schemeClr val="accent1"/>
              </a:solidFill>
              <a:round/>
            </a:ln>
            <a:effectLst/>
          </c:spPr>
          <c:marker>
            <c:symbol val="none"/>
          </c:marker>
          <c:cat>
            <c:strRef>
              <c:f>'sales week'!$A$2:$A$8</c:f>
              <c:strCache>
                <c:ptCount val="7"/>
                <c:pt idx="0">
                  <c:v>Monday</c:v>
                </c:pt>
                <c:pt idx="1">
                  <c:v>Tuesday</c:v>
                </c:pt>
                <c:pt idx="2">
                  <c:v>Wednesday</c:v>
                </c:pt>
                <c:pt idx="3">
                  <c:v>Thursday</c:v>
                </c:pt>
                <c:pt idx="4">
                  <c:v>Friday</c:v>
                </c:pt>
                <c:pt idx="5">
                  <c:v>Saturday</c:v>
                </c:pt>
                <c:pt idx="6">
                  <c:v>Sunday</c:v>
                </c:pt>
              </c:strCache>
            </c:strRef>
          </c:cat>
          <c:val>
            <c:numRef>
              <c:f>'sales week'!$B$2:$B$8</c:f>
              <c:numCache>
                <c:formatCode>General</c:formatCode>
                <c:ptCount val="7"/>
                <c:pt idx="0">
                  <c:v>76</c:v>
                </c:pt>
                <c:pt idx="1">
                  <c:v>88</c:v>
                </c:pt>
                <c:pt idx="2">
                  <c:v>86</c:v>
                </c:pt>
                <c:pt idx="3">
                  <c:v>80</c:v>
                </c:pt>
                <c:pt idx="4">
                  <c:v>68</c:v>
                </c:pt>
                <c:pt idx="5">
                  <c:v>5</c:v>
                </c:pt>
                <c:pt idx="6">
                  <c:v>5</c:v>
                </c:pt>
              </c:numCache>
            </c:numRef>
          </c:val>
          <c:smooth val="0"/>
          <c:extLst>
            <c:ext xmlns:c16="http://schemas.microsoft.com/office/drawing/2014/chart" uri="{C3380CC4-5D6E-409C-BE32-E72D297353CC}">
              <c16:uniqueId val="{00000000-2AAB-4EAF-ACE5-CD8083B86217}"/>
            </c:ext>
          </c:extLst>
        </c:ser>
        <c:dLbls>
          <c:showLegendKey val="0"/>
          <c:showVal val="0"/>
          <c:showCatName val="0"/>
          <c:showSerName val="0"/>
          <c:showPercent val="0"/>
          <c:showBubbleSize val="0"/>
        </c:dLbls>
        <c:smooth val="0"/>
        <c:axId val="418600768"/>
        <c:axId val="418590368"/>
      </c:lineChart>
      <c:catAx>
        <c:axId val="4186007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j-lt"/>
                <a:ea typeface="+mn-ea"/>
                <a:cs typeface="+mn-cs"/>
              </a:defRPr>
            </a:pPr>
            <a:endParaRPr lang="en-US"/>
          </a:p>
        </c:txPr>
        <c:crossAx val="418590368"/>
        <c:crosses val="autoZero"/>
        <c:auto val="1"/>
        <c:lblAlgn val="ctr"/>
        <c:lblOffset val="100"/>
        <c:noMultiLvlLbl val="0"/>
      </c:catAx>
      <c:valAx>
        <c:axId val="4185903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Sales</a:t>
                </a:r>
                <a:r>
                  <a:rPr lang="en-US" baseline="0"/>
                  <a:t> (thousands)</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86007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dLbls>
          <c:showLegendKey val="0"/>
          <c:showVal val="0"/>
          <c:showCatName val="0"/>
          <c:showSerName val="0"/>
          <c:showPercent val="0"/>
          <c:showBubbleSize val="0"/>
        </c:dLbls>
        <c:gapWidth val="150"/>
        <c:overlap val="100"/>
        <c:axId val="-1735762032"/>
        <c:axId val="-1735761488"/>
      </c:barChart>
      <c:catAx>
        <c:axId val="-1735762032"/>
        <c:scaling>
          <c:orientation val="minMax"/>
        </c:scaling>
        <c:delete val="1"/>
        <c:axPos val="b"/>
        <c:numFmt formatCode="General" sourceLinked="1"/>
        <c:majorTickMark val="none"/>
        <c:minorTickMark val="none"/>
        <c:tickLblPos val="nextTo"/>
        <c:crossAx val="-1735761488"/>
        <c:crosses val="autoZero"/>
        <c:auto val="1"/>
        <c:lblAlgn val="ctr"/>
        <c:lblOffset val="100"/>
        <c:noMultiLvlLbl val="0"/>
      </c:catAx>
      <c:valAx>
        <c:axId val="-17357614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rgbClr val="30353F"/>
                </a:solidFill>
                <a:latin typeface="+mn-lt"/>
                <a:ea typeface="+mn-ea"/>
                <a:cs typeface="+mn-cs"/>
              </a:defRPr>
            </a:pPr>
            <a:endParaRPr lang="en-US"/>
          </a:p>
        </c:txPr>
        <c:crossAx val="-17357620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30353F"/>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analysis grouped.csv]matrics !PivotTable5</c:name>
    <c:fmtId val="4"/>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'matrics '!$AC$2</c:f>
              <c:strCache>
                <c:ptCount val="1"/>
                <c:pt idx="0">
                  <c:v>Total</c:v>
                </c:pt>
              </c:strCache>
            </c:strRef>
          </c:tx>
          <c:spPr>
            <a:solidFill>
              <a:srgbClr val="43CDD9"/>
            </a:solidFill>
            <a:ln>
              <a:noFill/>
            </a:ln>
            <a:effectLst/>
          </c:spPr>
          <c:invertIfNegative val="0"/>
          <c:dPt>
            <c:idx val="0"/>
            <c:invertIfNegative val="0"/>
            <c:bubble3D val="0"/>
            <c:spPr>
              <a:solidFill>
                <a:srgbClr val="515A6B"/>
              </a:solidFill>
              <a:ln>
                <a:noFill/>
              </a:ln>
              <a:effectLst/>
            </c:spPr>
            <c:extLst>
              <c:ext xmlns:c16="http://schemas.microsoft.com/office/drawing/2014/chart" uri="{C3380CC4-5D6E-409C-BE32-E72D297353CC}">
                <c16:uniqueId val="{00000003-1724-461C-975A-C7660C85C9B0}"/>
              </c:ext>
            </c:extLst>
          </c:dPt>
          <c:dPt>
            <c:idx val="4"/>
            <c:invertIfNegative val="0"/>
            <c:bubble3D val="0"/>
            <c:spPr>
              <a:solidFill>
                <a:srgbClr val="515A6B"/>
              </a:solidFill>
              <a:ln>
                <a:noFill/>
              </a:ln>
              <a:effectLst/>
            </c:spPr>
            <c:extLst>
              <c:ext xmlns:c16="http://schemas.microsoft.com/office/drawing/2014/chart" uri="{C3380CC4-5D6E-409C-BE32-E72D297353CC}">
                <c16:uniqueId val="{00000002-1724-461C-975A-C7660C85C9B0}"/>
              </c:ext>
            </c:extLst>
          </c:dPt>
          <c:cat>
            <c:strRef>
              <c:f>'matrics '!$AB$3:$AB$8</c:f>
              <c:strCache>
                <c:ptCount val="5"/>
                <c:pt idx="0">
                  <c:v>1000-1500</c:v>
                </c:pt>
                <c:pt idx="1">
                  <c:v>1500-2000</c:v>
                </c:pt>
                <c:pt idx="2">
                  <c:v>2000-5000</c:v>
                </c:pt>
                <c:pt idx="3">
                  <c:v>5000-10000</c:v>
                </c:pt>
                <c:pt idx="4">
                  <c:v>500-1000</c:v>
                </c:pt>
              </c:strCache>
            </c:strRef>
          </c:cat>
          <c:val>
            <c:numRef>
              <c:f>'matrics '!$AC$3:$AC$8</c:f>
              <c:numCache>
                <c:formatCode>0%</c:formatCode>
                <c:ptCount val="5"/>
                <c:pt idx="0">
                  <c:v>0.16227211326539154</c:v>
                </c:pt>
                <c:pt idx="1">
                  <c:v>0.3223055665261334</c:v>
                </c:pt>
                <c:pt idx="2">
                  <c:v>0.54828065047000474</c:v>
                </c:pt>
                <c:pt idx="3">
                  <c:v>0.60345369546752403</c:v>
                </c:pt>
                <c:pt idx="4">
                  <c:v>0.13913956026218124</c:v>
                </c:pt>
              </c:numCache>
            </c:numRef>
          </c:val>
          <c:extLst>
            <c:ext xmlns:c16="http://schemas.microsoft.com/office/drawing/2014/chart" uri="{C3380CC4-5D6E-409C-BE32-E72D297353CC}">
              <c16:uniqueId val="{00000000-1724-461C-975A-C7660C85C9B0}"/>
            </c:ext>
          </c:extLst>
        </c:ser>
        <c:dLbls>
          <c:showLegendKey val="0"/>
          <c:showVal val="0"/>
          <c:showCatName val="0"/>
          <c:showSerName val="0"/>
          <c:showPercent val="0"/>
          <c:showBubbleSize val="0"/>
        </c:dLbls>
        <c:gapWidth val="219"/>
        <c:overlap val="-27"/>
        <c:axId val="1117883504"/>
        <c:axId val="1117885168"/>
      </c:barChart>
      <c:catAx>
        <c:axId val="1117883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7885168"/>
        <c:crosses val="autoZero"/>
        <c:auto val="1"/>
        <c:lblAlgn val="ctr"/>
        <c:lblOffset val="100"/>
        <c:noMultiLvlLbl val="0"/>
      </c:catAx>
      <c:valAx>
        <c:axId val="111788516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78835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analysis grouped.csv]matrics !PivotTable6</c:name>
    <c:fmtId val="7"/>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769537490062921"/>
          <c:y val="3.6880089448721537E-2"/>
          <c:w val="0.82860700322751335"/>
          <c:h val="0.7315240333066082"/>
        </c:manualLayout>
      </c:layout>
      <c:barChart>
        <c:barDir val="col"/>
        <c:grouping val="clustered"/>
        <c:varyColors val="0"/>
        <c:ser>
          <c:idx val="0"/>
          <c:order val="0"/>
          <c:tx>
            <c:strRef>
              <c:f>'matrics '!$AJ$2</c:f>
              <c:strCache>
                <c:ptCount val="1"/>
                <c:pt idx="0">
                  <c:v>Total</c:v>
                </c:pt>
              </c:strCache>
            </c:strRef>
          </c:tx>
          <c:spPr>
            <a:solidFill>
              <a:srgbClr val="43CDD9"/>
            </a:solidFill>
            <a:ln>
              <a:noFill/>
            </a:ln>
            <a:effectLst/>
          </c:spPr>
          <c:invertIfNegative val="0"/>
          <c:dPt>
            <c:idx val="1"/>
            <c:invertIfNegative val="0"/>
            <c:bubble3D val="0"/>
            <c:spPr>
              <a:solidFill>
                <a:srgbClr val="515A6B"/>
              </a:solidFill>
              <a:ln>
                <a:noFill/>
              </a:ln>
              <a:effectLst/>
            </c:spPr>
            <c:extLst>
              <c:ext xmlns:c16="http://schemas.microsoft.com/office/drawing/2014/chart" uri="{C3380CC4-5D6E-409C-BE32-E72D297353CC}">
                <c16:uniqueId val="{00000002-D127-4388-ABF2-B7CEED34513A}"/>
              </c:ext>
            </c:extLst>
          </c:dPt>
          <c:dPt>
            <c:idx val="2"/>
            <c:invertIfNegative val="0"/>
            <c:bubble3D val="0"/>
            <c:spPr>
              <a:solidFill>
                <a:srgbClr val="515A6B"/>
              </a:solidFill>
              <a:ln>
                <a:noFill/>
              </a:ln>
              <a:effectLst/>
            </c:spPr>
            <c:extLst>
              <c:ext xmlns:c16="http://schemas.microsoft.com/office/drawing/2014/chart" uri="{C3380CC4-5D6E-409C-BE32-E72D297353CC}">
                <c16:uniqueId val="{00000003-D127-4388-ABF2-B7CEED34513A}"/>
              </c:ext>
            </c:extLst>
          </c:dPt>
          <c:cat>
            <c:strRef>
              <c:f>'matrics '!$AI$3:$AI$9</c:f>
              <c:strCache>
                <c:ptCount val="6"/>
                <c:pt idx="0">
                  <c:v>10000-20000</c:v>
                </c:pt>
                <c:pt idx="1">
                  <c:v>1000-2000</c:v>
                </c:pt>
                <c:pt idx="2">
                  <c:v>150000-1000000</c:v>
                </c:pt>
                <c:pt idx="3">
                  <c:v>20000-50000</c:v>
                </c:pt>
                <c:pt idx="4">
                  <c:v>2000-5000</c:v>
                </c:pt>
                <c:pt idx="5">
                  <c:v>5000-10000</c:v>
                </c:pt>
              </c:strCache>
            </c:strRef>
          </c:cat>
          <c:val>
            <c:numRef>
              <c:f>'matrics '!$AJ$3:$AJ$9</c:f>
              <c:numCache>
                <c:formatCode>0%</c:formatCode>
                <c:ptCount val="6"/>
                <c:pt idx="0">
                  <c:v>0.56000465031992952</c:v>
                </c:pt>
                <c:pt idx="1">
                  <c:v>4.382878453274508E-2</c:v>
                </c:pt>
                <c:pt idx="2">
                  <c:v>8.0702823493773321E-2</c:v>
                </c:pt>
                <c:pt idx="3">
                  <c:v>0.67209040666626596</c:v>
                </c:pt>
                <c:pt idx="4">
                  <c:v>0.29707699341881277</c:v>
                </c:pt>
                <c:pt idx="5">
                  <c:v>0.39227855433488695</c:v>
                </c:pt>
              </c:numCache>
            </c:numRef>
          </c:val>
          <c:extLst>
            <c:ext xmlns:c16="http://schemas.microsoft.com/office/drawing/2014/chart" uri="{C3380CC4-5D6E-409C-BE32-E72D297353CC}">
              <c16:uniqueId val="{00000000-D127-4388-ABF2-B7CEED34513A}"/>
            </c:ext>
          </c:extLst>
        </c:ser>
        <c:dLbls>
          <c:showLegendKey val="0"/>
          <c:showVal val="0"/>
          <c:showCatName val="0"/>
          <c:showSerName val="0"/>
          <c:showPercent val="0"/>
          <c:showBubbleSize val="0"/>
        </c:dLbls>
        <c:gapWidth val="219"/>
        <c:overlap val="-27"/>
        <c:axId val="1126068032"/>
        <c:axId val="1126068448"/>
      </c:barChart>
      <c:catAx>
        <c:axId val="1126068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6068448"/>
        <c:crosses val="autoZero"/>
        <c:auto val="1"/>
        <c:lblAlgn val="ctr"/>
        <c:lblOffset val="100"/>
        <c:noMultiLvlLbl val="0"/>
      </c:catAx>
      <c:valAx>
        <c:axId val="112606844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60680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Column1</c:v>
                </c:pt>
              </c:strCache>
            </c:strRef>
          </c:tx>
          <c:spPr>
            <a:ln>
              <a:noFill/>
            </a:ln>
          </c:spPr>
          <c:dPt>
            <c:idx val="0"/>
            <c:bubble3D val="0"/>
            <c:spPr>
              <a:solidFill>
                <a:srgbClr val="98A3AD"/>
              </a:solidFill>
              <a:ln w="19050">
                <a:noFill/>
              </a:ln>
              <a:effectLst/>
            </c:spPr>
            <c:extLst>
              <c:ext xmlns:c16="http://schemas.microsoft.com/office/drawing/2014/chart" uri="{C3380CC4-5D6E-409C-BE32-E72D297353CC}">
                <c16:uniqueId val="{00000001-619B-4A14-9400-6B387354EC86}"/>
              </c:ext>
            </c:extLst>
          </c:dPt>
          <c:dPt>
            <c:idx val="1"/>
            <c:bubble3D val="0"/>
            <c:spPr>
              <a:solidFill>
                <a:srgbClr val="E6E6E6"/>
              </a:solidFill>
              <a:ln w="19050">
                <a:noFill/>
              </a:ln>
              <a:effectLst/>
            </c:spPr>
            <c:extLst>
              <c:ext xmlns:c16="http://schemas.microsoft.com/office/drawing/2014/chart" uri="{C3380CC4-5D6E-409C-BE32-E72D297353CC}">
                <c16:uniqueId val="{00000003-619B-4A14-9400-6B387354EC86}"/>
              </c:ext>
            </c:extLst>
          </c:dPt>
          <c:dPt>
            <c:idx val="2"/>
            <c:bubble3D val="0"/>
            <c:spPr>
              <a:solidFill>
                <a:schemeClr val="accent3"/>
              </a:solidFill>
              <a:ln w="19050">
                <a:noFill/>
              </a:ln>
              <a:effectLst/>
            </c:spPr>
            <c:extLst>
              <c:ext xmlns:c16="http://schemas.microsoft.com/office/drawing/2014/chart" uri="{C3380CC4-5D6E-409C-BE32-E72D297353CC}">
                <c16:uniqueId val="{00000005-619B-4A14-9400-6B387354EC86}"/>
              </c:ext>
            </c:extLst>
          </c:dPt>
          <c:dPt>
            <c:idx val="3"/>
            <c:bubble3D val="0"/>
            <c:spPr>
              <a:solidFill>
                <a:schemeClr val="accent4"/>
              </a:solidFill>
              <a:ln w="19050">
                <a:noFill/>
              </a:ln>
              <a:effectLst/>
            </c:spPr>
            <c:extLst>
              <c:ext xmlns:c16="http://schemas.microsoft.com/office/drawing/2014/chart" uri="{C3380CC4-5D6E-409C-BE32-E72D297353CC}">
                <c16:uniqueId val="{00000007-619B-4A14-9400-6B387354EC86}"/>
              </c:ext>
            </c:extLst>
          </c:dPt>
          <c:cat>
            <c:strRef>
              <c:f>Sheet1!$A$2:$A$5</c:f>
              <c:strCache>
                <c:ptCount val="2"/>
                <c:pt idx="0">
                  <c:v>1</c:v>
                </c:pt>
                <c:pt idx="1">
                  <c:v>2nd Qtr</c:v>
                </c:pt>
              </c:strCache>
            </c:strRef>
          </c:cat>
          <c:val>
            <c:numRef>
              <c:f>Sheet1!$B$2:$B$5</c:f>
              <c:numCache>
                <c:formatCode>General</c:formatCode>
                <c:ptCount val="4"/>
                <c:pt idx="0">
                  <c:v>42</c:v>
                </c:pt>
                <c:pt idx="1">
                  <c:v>58</c:v>
                </c:pt>
              </c:numCache>
            </c:numRef>
          </c:val>
          <c:extLst>
            <c:ext xmlns:c16="http://schemas.microsoft.com/office/drawing/2014/chart" uri="{C3380CC4-5D6E-409C-BE32-E72D297353CC}">
              <c16:uniqueId val="{00000008-619B-4A14-9400-6B387354EC86}"/>
            </c:ext>
          </c:extLst>
        </c:ser>
        <c:dLbls>
          <c:showLegendKey val="0"/>
          <c:showVal val="0"/>
          <c:showCatName val="0"/>
          <c:showSerName val="0"/>
          <c:showPercent val="0"/>
          <c:showBubbleSize val="0"/>
          <c:showLeaderLines val="1"/>
        </c:dLbls>
        <c:firstSliceAng val="0"/>
        <c:holeSize val="6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30353F"/>
              </a:solidFill>
              <a:ln w="19050">
                <a:noFill/>
              </a:ln>
              <a:effectLst/>
            </c:spPr>
            <c:extLst>
              <c:ext xmlns:c16="http://schemas.microsoft.com/office/drawing/2014/chart" uri="{C3380CC4-5D6E-409C-BE32-E72D297353CC}">
                <c16:uniqueId val="{00000001-1B5D-43C7-BD04-42EB7B4BC708}"/>
              </c:ext>
            </c:extLst>
          </c:dPt>
          <c:dPt>
            <c:idx val="1"/>
            <c:bubble3D val="0"/>
            <c:spPr>
              <a:solidFill>
                <a:srgbClr val="E6E6E6"/>
              </a:solidFill>
              <a:ln w="19050">
                <a:noFill/>
              </a:ln>
              <a:effectLst/>
            </c:spPr>
            <c:extLst>
              <c:ext xmlns:c16="http://schemas.microsoft.com/office/drawing/2014/chart" uri="{C3380CC4-5D6E-409C-BE32-E72D297353CC}">
                <c16:uniqueId val="{00000003-1B5D-43C7-BD04-42EB7B4BC708}"/>
              </c:ext>
            </c:extLst>
          </c:dPt>
          <c:dPt>
            <c:idx val="2"/>
            <c:bubble3D val="0"/>
            <c:spPr>
              <a:solidFill>
                <a:schemeClr val="accent3"/>
              </a:solidFill>
              <a:ln w="19050">
                <a:noFill/>
              </a:ln>
              <a:effectLst/>
            </c:spPr>
            <c:extLst>
              <c:ext xmlns:c16="http://schemas.microsoft.com/office/drawing/2014/chart" uri="{C3380CC4-5D6E-409C-BE32-E72D297353CC}">
                <c16:uniqueId val="{00000005-1B5D-43C7-BD04-42EB7B4BC708}"/>
              </c:ext>
            </c:extLst>
          </c:dPt>
          <c:dPt>
            <c:idx val="3"/>
            <c:bubble3D val="0"/>
            <c:spPr>
              <a:solidFill>
                <a:schemeClr val="accent4"/>
              </a:solidFill>
              <a:ln w="19050">
                <a:noFill/>
              </a:ln>
              <a:effectLst/>
            </c:spPr>
            <c:extLst>
              <c:ext xmlns:c16="http://schemas.microsoft.com/office/drawing/2014/chart" uri="{C3380CC4-5D6E-409C-BE32-E72D297353CC}">
                <c16:uniqueId val="{00000007-1B5D-43C7-BD04-42EB7B4BC708}"/>
              </c:ext>
            </c:extLst>
          </c:dPt>
          <c:cat>
            <c:strRef>
              <c:f>Sheet1!$A$2:$A$5</c:f>
              <c:strCache>
                <c:ptCount val="2"/>
                <c:pt idx="0">
                  <c:v>1st Qtr</c:v>
                </c:pt>
                <c:pt idx="1">
                  <c:v>2nd Qtr</c:v>
                </c:pt>
              </c:strCache>
            </c:strRef>
          </c:cat>
          <c:val>
            <c:numRef>
              <c:f>Sheet1!$B$2:$B$5</c:f>
              <c:numCache>
                <c:formatCode>General</c:formatCode>
                <c:ptCount val="4"/>
                <c:pt idx="0">
                  <c:v>71</c:v>
                </c:pt>
                <c:pt idx="1">
                  <c:v>29</c:v>
                </c:pt>
              </c:numCache>
            </c:numRef>
          </c:val>
          <c:extLst>
            <c:ext xmlns:c16="http://schemas.microsoft.com/office/drawing/2014/chart" uri="{C3380CC4-5D6E-409C-BE32-E72D297353CC}">
              <c16:uniqueId val="{00000008-1B5D-43C7-BD04-42EB7B4BC708}"/>
            </c:ext>
          </c:extLst>
        </c:ser>
        <c:dLbls>
          <c:showLegendKey val="0"/>
          <c:showVal val="0"/>
          <c:showCatName val="0"/>
          <c:showSerName val="0"/>
          <c:showPercent val="0"/>
          <c:showBubbleSize val="0"/>
          <c:showLeaderLines val="1"/>
        </c:dLbls>
        <c:firstSliceAng val="0"/>
        <c:holeSize val="6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Column1</c:v>
                </c:pt>
              </c:strCache>
            </c:strRef>
          </c:tx>
          <c:spPr>
            <a:ln>
              <a:noFill/>
            </a:ln>
          </c:spPr>
          <c:dPt>
            <c:idx val="0"/>
            <c:bubble3D val="0"/>
            <c:spPr>
              <a:solidFill>
                <a:srgbClr val="98A3AD"/>
              </a:solidFill>
              <a:ln w="19050">
                <a:noFill/>
              </a:ln>
              <a:effectLst/>
            </c:spPr>
            <c:extLst>
              <c:ext xmlns:c16="http://schemas.microsoft.com/office/drawing/2014/chart" uri="{C3380CC4-5D6E-409C-BE32-E72D297353CC}">
                <c16:uniqueId val="{00000001-619B-4A14-9400-6B387354EC86}"/>
              </c:ext>
            </c:extLst>
          </c:dPt>
          <c:dPt>
            <c:idx val="1"/>
            <c:bubble3D val="0"/>
            <c:spPr>
              <a:solidFill>
                <a:srgbClr val="E6E6E6"/>
              </a:solidFill>
              <a:ln w="19050">
                <a:noFill/>
              </a:ln>
              <a:effectLst/>
            </c:spPr>
            <c:extLst>
              <c:ext xmlns:c16="http://schemas.microsoft.com/office/drawing/2014/chart" uri="{C3380CC4-5D6E-409C-BE32-E72D297353CC}">
                <c16:uniqueId val="{00000003-619B-4A14-9400-6B387354EC86}"/>
              </c:ext>
            </c:extLst>
          </c:dPt>
          <c:dPt>
            <c:idx val="2"/>
            <c:bubble3D val="0"/>
            <c:spPr>
              <a:solidFill>
                <a:schemeClr val="accent3"/>
              </a:solidFill>
              <a:ln w="19050">
                <a:noFill/>
              </a:ln>
              <a:effectLst/>
            </c:spPr>
            <c:extLst>
              <c:ext xmlns:c16="http://schemas.microsoft.com/office/drawing/2014/chart" uri="{C3380CC4-5D6E-409C-BE32-E72D297353CC}">
                <c16:uniqueId val="{00000005-619B-4A14-9400-6B387354EC86}"/>
              </c:ext>
            </c:extLst>
          </c:dPt>
          <c:dPt>
            <c:idx val="3"/>
            <c:bubble3D val="0"/>
            <c:spPr>
              <a:solidFill>
                <a:schemeClr val="accent4"/>
              </a:solidFill>
              <a:ln w="19050">
                <a:noFill/>
              </a:ln>
              <a:effectLst/>
            </c:spPr>
            <c:extLst>
              <c:ext xmlns:c16="http://schemas.microsoft.com/office/drawing/2014/chart" uri="{C3380CC4-5D6E-409C-BE32-E72D297353CC}">
                <c16:uniqueId val="{00000007-619B-4A14-9400-6B387354EC86}"/>
              </c:ext>
            </c:extLst>
          </c:dPt>
          <c:cat>
            <c:strRef>
              <c:f>Sheet1!$A$2:$A$5</c:f>
              <c:strCache>
                <c:ptCount val="2"/>
                <c:pt idx="0">
                  <c:v>1</c:v>
                </c:pt>
                <c:pt idx="1">
                  <c:v>2nd Qtr</c:v>
                </c:pt>
              </c:strCache>
            </c:strRef>
          </c:cat>
          <c:val>
            <c:numRef>
              <c:f>Sheet1!$B$2:$B$5</c:f>
              <c:numCache>
                <c:formatCode>General</c:formatCode>
                <c:ptCount val="4"/>
                <c:pt idx="0">
                  <c:v>58</c:v>
                </c:pt>
                <c:pt idx="1">
                  <c:v>58</c:v>
                </c:pt>
              </c:numCache>
            </c:numRef>
          </c:val>
          <c:extLst>
            <c:ext xmlns:c16="http://schemas.microsoft.com/office/drawing/2014/chart" uri="{C3380CC4-5D6E-409C-BE32-E72D297353CC}">
              <c16:uniqueId val="{00000008-619B-4A14-9400-6B387354EC86}"/>
            </c:ext>
          </c:extLst>
        </c:ser>
        <c:dLbls>
          <c:showLegendKey val="0"/>
          <c:showVal val="0"/>
          <c:showCatName val="0"/>
          <c:showSerName val="0"/>
          <c:showPercent val="0"/>
          <c:showBubbleSize val="0"/>
          <c:showLeaderLines val="1"/>
        </c:dLbls>
        <c:firstSliceAng val="0"/>
        <c:holeSize val="6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117452158203106"/>
          <c:y val="5.1761965063526601E-2"/>
          <c:w val="0.59074935868121869"/>
          <c:h val="0.88612367686024152"/>
        </c:manualLayout>
      </c:layout>
      <c:doughnutChart>
        <c:varyColors val="1"/>
        <c:ser>
          <c:idx val="0"/>
          <c:order val="0"/>
          <c:tx>
            <c:strRef>
              <c:f>Sheet1!$B$1</c:f>
              <c:strCache>
                <c:ptCount val="1"/>
                <c:pt idx="0">
                  <c:v>Sales</c:v>
                </c:pt>
              </c:strCache>
            </c:strRef>
          </c:tx>
          <c:spPr>
            <a:ln>
              <a:noFill/>
            </a:ln>
          </c:spPr>
          <c:dPt>
            <c:idx val="0"/>
            <c:bubble3D val="0"/>
            <c:spPr>
              <a:solidFill>
                <a:srgbClr val="30353F"/>
              </a:solidFill>
              <a:ln w="19050">
                <a:noFill/>
              </a:ln>
              <a:effectLst/>
            </c:spPr>
            <c:extLst>
              <c:ext xmlns:c16="http://schemas.microsoft.com/office/drawing/2014/chart" uri="{C3380CC4-5D6E-409C-BE32-E72D297353CC}">
                <c16:uniqueId val="{00000001-1B5D-43C7-BD04-42EB7B4BC708}"/>
              </c:ext>
            </c:extLst>
          </c:dPt>
          <c:dPt>
            <c:idx val="1"/>
            <c:bubble3D val="0"/>
            <c:spPr>
              <a:solidFill>
                <a:srgbClr val="E6E6E6"/>
              </a:solidFill>
              <a:ln w="19050">
                <a:noFill/>
              </a:ln>
              <a:effectLst/>
            </c:spPr>
            <c:extLst>
              <c:ext xmlns:c16="http://schemas.microsoft.com/office/drawing/2014/chart" uri="{C3380CC4-5D6E-409C-BE32-E72D297353CC}">
                <c16:uniqueId val="{00000003-1B5D-43C7-BD04-42EB7B4BC708}"/>
              </c:ext>
            </c:extLst>
          </c:dPt>
          <c:dPt>
            <c:idx val="2"/>
            <c:bubble3D val="0"/>
            <c:spPr>
              <a:solidFill>
                <a:schemeClr val="accent3"/>
              </a:solidFill>
              <a:ln w="19050">
                <a:noFill/>
              </a:ln>
              <a:effectLst/>
            </c:spPr>
            <c:extLst>
              <c:ext xmlns:c16="http://schemas.microsoft.com/office/drawing/2014/chart" uri="{C3380CC4-5D6E-409C-BE32-E72D297353CC}">
                <c16:uniqueId val="{00000005-1B5D-43C7-BD04-42EB7B4BC708}"/>
              </c:ext>
            </c:extLst>
          </c:dPt>
          <c:dPt>
            <c:idx val="3"/>
            <c:bubble3D val="0"/>
            <c:spPr>
              <a:solidFill>
                <a:schemeClr val="accent4"/>
              </a:solidFill>
              <a:ln w="19050">
                <a:noFill/>
              </a:ln>
              <a:effectLst/>
            </c:spPr>
            <c:extLst>
              <c:ext xmlns:c16="http://schemas.microsoft.com/office/drawing/2014/chart" uri="{C3380CC4-5D6E-409C-BE32-E72D297353CC}">
                <c16:uniqueId val="{00000007-1B5D-43C7-BD04-42EB7B4BC708}"/>
              </c:ext>
            </c:extLst>
          </c:dPt>
          <c:cat>
            <c:strRef>
              <c:f>Sheet1!$A$2:$A$5</c:f>
              <c:strCache>
                <c:ptCount val="2"/>
                <c:pt idx="0">
                  <c:v>1st Qtr</c:v>
                </c:pt>
                <c:pt idx="1">
                  <c:v>2nd Qtr</c:v>
                </c:pt>
              </c:strCache>
            </c:strRef>
          </c:cat>
          <c:val>
            <c:numRef>
              <c:f>Sheet1!$B$2:$B$5</c:f>
              <c:numCache>
                <c:formatCode>General</c:formatCode>
                <c:ptCount val="4"/>
                <c:pt idx="0">
                  <c:v>76</c:v>
                </c:pt>
                <c:pt idx="1">
                  <c:v>24</c:v>
                </c:pt>
              </c:numCache>
            </c:numRef>
          </c:val>
          <c:extLst>
            <c:ext xmlns:c16="http://schemas.microsoft.com/office/drawing/2014/chart" uri="{C3380CC4-5D6E-409C-BE32-E72D297353CC}">
              <c16:uniqueId val="{00000008-1B5D-43C7-BD04-42EB7B4BC708}"/>
            </c:ext>
          </c:extLst>
        </c:ser>
        <c:dLbls>
          <c:showLegendKey val="0"/>
          <c:showVal val="0"/>
          <c:showCatName val="0"/>
          <c:showSerName val="0"/>
          <c:showPercent val="0"/>
          <c:showBubbleSize val="0"/>
          <c:showLeaderLines val="1"/>
        </c:dLbls>
        <c:firstSliceAng val="0"/>
        <c:holeSize val="6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596025635803224"/>
          <c:y val="0.10185166670832396"/>
          <c:w val="0.53888888888888886"/>
          <c:h val="0.89814814814814814"/>
        </c:manualLayout>
      </c:layout>
      <c:doughnutChart>
        <c:varyColors val="1"/>
        <c:ser>
          <c:idx val="0"/>
          <c:order val="0"/>
          <c:spPr>
            <a:ln w="22225"/>
          </c:spPr>
          <c:dPt>
            <c:idx val="0"/>
            <c:bubble3D val="0"/>
            <c:spPr>
              <a:solidFill>
                <a:schemeClr val="accent1"/>
              </a:solidFill>
              <a:ln w="22225">
                <a:solidFill>
                  <a:schemeClr val="lt1"/>
                </a:solidFill>
              </a:ln>
              <a:effectLst/>
            </c:spPr>
            <c:extLst>
              <c:ext xmlns:c16="http://schemas.microsoft.com/office/drawing/2014/chart" uri="{C3380CC4-5D6E-409C-BE32-E72D297353CC}">
                <c16:uniqueId val="{00000001-74E9-49F6-AE1B-0F18FF75861C}"/>
              </c:ext>
            </c:extLst>
          </c:dPt>
          <c:dPt>
            <c:idx val="1"/>
            <c:bubble3D val="0"/>
            <c:spPr>
              <a:solidFill>
                <a:srgbClr val="ED7D31"/>
              </a:solidFill>
              <a:ln w="22225">
                <a:solidFill>
                  <a:schemeClr val="lt1"/>
                </a:solidFill>
              </a:ln>
              <a:effectLst/>
            </c:spPr>
            <c:extLst>
              <c:ext xmlns:c16="http://schemas.microsoft.com/office/drawing/2014/chart" uri="{C3380CC4-5D6E-409C-BE32-E72D297353CC}">
                <c16:uniqueId val="{00000003-74E9-49F6-AE1B-0F18FF75861C}"/>
              </c:ext>
            </c:extLst>
          </c:dPt>
          <c:cat>
            <c:strRef>
              <c:f>'sales week'!$E$1:$E$2</c:f>
              <c:strCache>
                <c:ptCount val="2"/>
                <c:pt idx="0">
                  <c:v>weekdays</c:v>
                </c:pt>
                <c:pt idx="1">
                  <c:v>weekedns</c:v>
                </c:pt>
              </c:strCache>
            </c:strRef>
          </c:cat>
          <c:val>
            <c:numRef>
              <c:f>'sales week'!$F$1:$F$2</c:f>
              <c:numCache>
                <c:formatCode>General</c:formatCode>
                <c:ptCount val="2"/>
                <c:pt idx="0">
                  <c:v>398</c:v>
                </c:pt>
                <c:pt idx="1">
                  <c:v>10</c:v>
                </c:pt>
              </c:numCache>
            </c:numRef>
          </c:val>
          <c:extLst>
            <c:ext xmlns:c16="http://schemas.microsoft.com/office/drawing/2014/chart" uri="{C3380CC4-5D6E-409C-BE32-E72D297353CC}">
              <c16:uniqueId val="{00000004-74E9-49F6-AE1B-0F18FF75861C}"/>
            </c:ext>
          </c:extLst>
        </c:ser>
        <c:dLbls>
          <c:showLegendKey val="0"/>
          <c:showVal val="0"/>
          <c:showCatName val="0"/>
          <c:showSerName val="0"/>
          <c:showPercent val="0"/>
          <c:showBubbleSize val="0"/>
          <c:showLeaderLines val="1"/>
        </c:dLbls>
        <c:firstSliceAng val="0"/>
        <c:holeSize val="70"/>
      </c:doughnutChart>
      <c:spPr>
        <a:noFill/>
        <a:ln>
          <a:noFill/>
        </a:ln>
        <a:effectLst/>
      </c:spPr>
    </c:plotArea>
    <c:legend>
      <c:legendPos val="r"/>
      <c:legendEntry>
        <c:idx val="0"/>
        <c:txPr>
          <a:bodyPr rot="0" spcFirstLastPara="1" vertOverflow="ellipsis" vert="horz" wrap="square" anchor="ctr" anchorCtr="1"/>
          <a:lstStyle/>
          <a:p>
            <a:pPr>
              <a:defRPr sz="900" b="1" i="0" u="none" strike="noStrike" kern="1200" baseline="0">
                <a:solidFill>
                  <a:schemeClr val="tx1">
                    <a:lumMod val="65000"/>
                    <a:lumOff val="35000"/>
                  </a:schemeClr>
                </a:solidFill>
                <a:latin typeface="+mj-lt"/>
                <a:ea typeface="+mn-ea"/>
                <a:cs typeface="+mn-cs"/>
              </a:defRPr>
            </a:pPr>
            <a:endParaRPr lang="en-US"/>
          </a:p>
        </c:txPr>
      </c:legendEntry>
      <c:legendEntry>
        <c:idx val="1"/>
        <c:txPr>
          <a:bodyPr rot="0" spcFirstLastPara="1" vertOverflow="ellipsis" vert="horz" wrap="square" anchor="ctr" anchorCtr="1"/>
          <a:lstStyle/>
          <a:p>
            <a:pPr>
              <a:defRPr sz="900" b="1" i="0" u="none" strike="noStrike" kern="1200" baseline="0">
                <a:solidFill>
                  <a:schemeClr val="tx1">
                    <a:lumMod val="65000"/>
                    <a:lumOff val="35000"/>
                  </a:schemeClr>
                </a:solidFill>
                <a:latin typeface="+mj-lt"/>
                <a:ea typeface="+mn-ea"/>
                <a:cs typeface="+mn-cs"/>
              </a:defRPr>
            </a:pPr>
            <a:endParaRPr lang="en-US"/>
          </a:p>
        </c:txPr>
      </c:legendEntry>
      <c:layout>
        <c:manualLayout>
          <c:xMode val="edge"/>
          <c:yMode val="edge"/>
          <c:x val="0.68536958633836997"/>
          <c:y val="0.40202213204065645"/>
          <c:w val="0.2933178239108048"/>
          <c:h val="0.2838601211301785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[yr_built to avg_diff.csv]Sheet1!PivotTable10</c:name>
    <c:fmtId val="4"/>
  </c:pivotSource>
  <c:chart>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0549582437544284"/>
          <c:y val="4.9284706234430424E-2"/>
          <c:w val="0.56614880323059313"/>
          <c:h val="0.78592048783154689"/>
        </c:manualLayout>
      </c:layout>
      <c:lineChart>
        <c:grouping val="standard"/>
        <c:varyColors val="0"/>
        <c:ser>
          <c:idx val="1"/>
          <c:order val="1"/>
          <c:tx>
            <c:strRef>
              <c:f>Sheet1!$O$3</c:f>
              <c:strCache>
                <c:ptCount val="1"/>
                <c:pt idx="0">
                  <c:v>Average of avg_diff</c:v>
                </c:pt>
              </c:strCache>
            </c:strRef>
          </c:tx>
          <c:spPr>
            <a:ln w="28575" cap="rnd">
              <a:solidFill>
                <a:srgbClr val="ED7D31"/>
              </a:solidFill>
              <a:round/>
            </a:ln>
            <a:effectLst/>
          </c:spPr>
          <c:marker>
            <c:symbol val="none"/>
          </c:marker>
          <c:trendline>
            <c:spPr>
              <a:ln w="19050" cap="rnd">
                <a:solidFill>
                  <a:schemeClr val="accent2"/>
                </a:solidFill>
                <a:prstDash val="sysDot"/>
              </a:ln>
              <a:effectLst/>
            </c:spPr>
            <c:trendlineType val="linear"/>
            <c:dispRSqr val="0"/>
            <c:dispEq val="0"/>
          </c:trendline>
          <c:trendline>
            <c:spPr>
              <a:ln w="25400" cap="rnd">
                <a:solidFill>
                  <a:srgbClr val="FF0000"/>
                </a:solidFill>
                <a:prstDash val="solid"/>
              </a:ln>
              <a:effectLst/>
            </c:spPr>
            <c:trendlineType val="linear"/>
            <c:dispRSqr val="0"/>
            <c:dispEq val="0"/>
          </c:trendline>
          <c:cat>
            <c:strRef>
              <c:f>Sheet1!$M$4:$M$71</c:f>
              <c:strCache>
                <c:ptCount val="67"/>
                <c:pt idx="0">
                  <c:v>98105</c:v>
                </c:pt>
                <c:pt idx="1">
                  <c:v>98112</c:v>
                </c:pt>
                <c:pt idx="2">
                  <c:v>98109</c:v>
                </c:pt>
                <c:pt idx="3">
                  <c:v>98119</c:v>
                </c:pt>
                <c:pt idx="4">
                  <c:v>98117</c:v>
                </c:pt>
                <c:pt idx="5">
                  <c:v>98115</c:v>
                </c:pt>
                <c:pt idx="6">
                  <c:v>98122</c:v>
                </c:pt>
                <c:pt idx="7">
                  <c:v>98118</c:v>
                </c:pt>
                <c:pt idx="8">
                  <c:v>98102</c:v>
                </c:pt>
                <c:pt idx="9">
                  <c:v>98126</c:v>
                </c:pt>
                <c:pt idx="10">
                  <c:v>98103</c:v>
                </c:pt>
                <c:pt idx="11">
                  <c:v>98168</c:v>
                </c:pt>
                <c:pt idx="12">
                  <c:v>98116</c:v>
                </c:pt>
                <c:pt idx="13">
                  <c:v>98178</c:v>
                </c:pt>
                <c:pt idx="14">
                  <c:v>98146</c:v>
                </c:pt>
                <c:pt idx="15">
                  <c:v>98144</c:v>
                </c:pt>
                <c:pt idx="16">
                  <c:v>98199</c:v>
                </c:pt>
                <c:pt idx="17">
                  <c:v>98136</c:v>
                </c:pt>
                <c:pt idx="18">
                  <c:v>98108</c:v>
                </c:pt>
                <c:pt idx="19">
                  <c:v>98166</c:v>
                </c:pt>
                <c:pt idx="20">
                  <c:v>98107</c:v>
                </c:pt>
                <c:pt idx="21">
                  <c:v>98125</c:v>
                </c:pt>
                <c:pt idx="22">
                  <c:v>98155</c:v>
                </c:pt>
                <c:pt idx="23">
                  <c:v>98177</c:v>
                </c:pt>
                <c:pt idx="24">
                  <c:v>98133</c:v>
                </c:pt>
                <c:pt idx="25">
                  <c:v>98148</c:v>
                </c:pt>
                <c:pt idx="26">
                  <c:v>98106</c:v>
                </c:pt>
                <c:pt idx="27">
                  <c:v>98032</c:v>
                </c:pt>
                <c:pt idx="28">
                  <c:v>98008</c:v>
                </c:pt>
                <c:pt idx="29">
                  <c:v>98188</c:v>
                </c:pt>
                <c:pt idx="30">
                  <c:v>98198</c:v>
                </c:pt>
                <c:pt idx="31">
                  <c:v>98070</c:v>
                </c:pt>
                <c:pt idx="32">
                  <c:v>98002</c:v>
                </c:pt>
                <c:pt idx="33">
                  <c:v>98055</c:v>
                </c:pt>
                <c:pt idx="34">
                  <c:v>98005</c:v>
                </c:pt>
                <c:pt idx="35">
                  <c:v>98040</c:v>
                </c:pt>
                <c:pt idx="36">
                  <c:v>98007</c:v>
                </c:pt>
                <c:pt idx="37">
                  <c:v>98022</c:v>
                </c:pt>
                <c:pt idx="38">
                  <c:v>98039</c:v>
                </c:pt>
                <c:pt idx="39">
                  <c:v>98004</c:v>
                </c:pt>
                <c:pt idx="40">
                  <c:v>98024</c:v>
                </c:pt>
                <c:pt idx="41">
                  <c:v>98034</c:v>
                </c:pt>
                <c:pt idx="42">
                  <c:v>98056</c:v>
                </c:pt>
                <c:pt idx="43">
                  <c:v>98003</c:v>
                </c:pt>
                <c:pt idx="44">
                  <c:v>98058</c:v>
                </c:pt>
                <c:pt idx="45">
                  <c:v>98028</c:v>
                </c:pt>
                <c:pt idx="46">
                  <c:v>98023</c:v>
                </c:pt>
                <c:pt idx="47">
                  <c:v>98010</c:v>
                </c:pt>
                <c:pt idx="48">
                  <c:v>98006</c:v>
                </c:pt>
                <c:pt idx="49">
                  <c:v>98033</c:v>
                </c:pt>
                <c:pt idx="50">
                  <c:v>98072</c:v>
                </c:pt>
                <c:pt idx="51">
                  <c:v>98014</c:v>
                </c:pt>
                <c:pt idx="52">
                  <c:v>98001</c:v>
                </c:pt>
                <c:pt idx="53">
                  <c:v>98011</c:v>
                </c:pt>
                <c:pt idx="54">
                  <c:v>98077</c:v>
                </c:pt>
                <c:pt idx="55">
                  <c:v>98052</c:v>
                </c:pt>
                <c:pt idx="56">
                  <c:v>98045</c:v>
                </c:pt>
                <c:pt idx="57">
                  <c:v>98042</c:v>
                </c:pt>
                <c:pt idx="58">
                  <c:v>98027</c:v>
                </c:pt>
                <c:pt idx="59">
                  <c:v>98092</c:v>
                </c:pt>
                <c:pt idx="60">
                  <c:v>98059</c:v>
                </c:pt>
                <c:pt idx="61">
                  <c:v>98074</c:v>
                </c:pt>
                <c:pt idx="62">
                  <c:v>98019</c:v>
                </c:pt>
                <c:pt idx="63">
                  <c:v>98075</c:v>
                </c:pt>
                <c:pt idx="64">
                  <c:v>98038</c:v>
                </c:pt>
                <c:pt idx="65">
                  <c:v>98065</c:v>
                </c:pt>
                <c:pt idx="66">
                  <c:v>98053</c:v>
                </c:pt>
              </c:strCache>
            </c:strRef>
          </c:cat>
          <c:val>
            <c:numRef>
              <c:f>Sheet1!$O$4:$O$71</c:f>
              <c:numCache>
                <c:formatCode>General</c:formatCode>
                <c:ptCount val="67"/>
                <c:pt idx="0">
                  <c:v>0.92</c:v>
                </c:pt>
                <c:pt idx="1">
                  <c:v>0.88</c:v>
                </c:pt>
                <c:pt idx="2">
                  <c:v>0.67</c:v>
                </c:pt>
                <c:pt idx="3">
                  <c:v>1.1399999999999999</c:v>
                </c:pt>
                <c:pt idx="4">
                  <c:v>0.67</c:v>
                </c:pt>
                <c:pt idx="5">
                  <c:v>0.62</c:v>
                </c:pt>
                <c:pt idx="6">
                  <c:v>0.4</c:v>
                </c:pt>
                <c:pt idx="7">
                  <c:v>0.23</c:v>
                </c:pt>
                <c:pt idx="8">
                  <c:v>0.45</c:v>
                </c:pt>
                <c:pt idx="9">
                  <c:v>0.37</c:v>
                </c:pt>
                <c:pt idx="10">
                  <c:v>0.48</c:v>
                </c:pt>
                <c:pt idx="11">
                  <c:v>-0.21</c:v>
                </c:pt>
                <c:pt idx="12">
                  <c:v>0.39</c:v>
                </c:pt>
                <c:pt idx="13">
                  <c:v>0.03</c:v>
                </c:pt>
                <c:pt idx="14">
                  <c:v>0.04</c:v>
                </c:pt>
                <c:pt idx="15">
                  <c:v>0.98</c:v>
                </c:pt>
                <c:pt idx="16">
                  <c:v>0.71</c:v>
                </c:pt>
                <c:pt idx="17">
                  <c:v>0.56000000000000005</c:v>
                </c:pt>
                <c:pt idx="18">
                  <c:v>-0.05</c:v>
                </c:pt>
                <c:pt idx="19">
                  <c:v>0.15</c:v>
                </c:pt>
                <c:pt idx="20">
                  <c:v>0.54</c:v>
                </c:pt>
                <c:pt idx="21">
                  <c:v>0.54</c:v>
                </c:pt>
                <c:pt idx="22">
                  <c:v>0.22</c:v>
                </c:pt>
                <c:pt idx="23">
                  <c:v>0.43</c:v>
                </c:pt>
                <c:pt idx="24">
                  <c:v>0.28999999999999998</c:v>
                </c:pt>
                <c:pt idx="25">
                  <c:v>-0.36</c:v>
                </c:pt>
                <c:pt idx="26">
                  <c:v>0.12</c:v>
                </c:pt>
                <c:pt idx="27">
                  <c:v>-0.26</c:v>
                </c:pt>
                <c:pt idx="28">
                  <c:v>0.73</c:v>
                </c:pt>
                <c:pt idx="29">
                  <c:v>-0.22</c:v>
                </c:pt>
                <c:pt idx="30">
                  <c:v>0.05</c:v>
                </c:pt>
                <c:pt idx="31">
                  <c:v>0.55000000000000004</c:v>
                </c:pt>
                <c:pt idx="32">
                  <c:v>-0.33</c:v>
                </c:pt>
                <c:pt idx="33">
                  <c:v>-7.0000000000000007E-2</c:v>
                </c:pt>
                <c:pt idx="34">
                  <c:v>0.67</c:v>
                </c:pt>
                <c:pt idx="35">
                  <c:v>0.97</c:v>
                </c:pt>
                <c:pt idx="36">
                  <c:v>0.31</c:v>
                </c:pt>
                <c:pt idx="37">
                  <c:v>-0.18</c:v>
                </c:pt>
                <c:pt idx="38">
                  <c:v>1.76</c:v>
                </c:pt>
                <c:pt idx="39">
                  <c:v>1.44</c:v>
                </c:pt>
                <c:pt idx="40">
                  <c:v>0.12</c:v>
                </c:pt>
                <c:pt idx="41">
                  <c:v>0.25</c:v>
                </c:pt>
                <c:pt idx="42">
                  <c:v>0.04</c:v>
                </c:pt>
                <c:pt idx="43">
                  <c:v>-0.23</c:v>
                </c:pt>
                <c:pt idx="44">
                  <c:v>-0.18</c:v>
                </c:pt>
                <c:pt idx="45">
                  <c:v>-0.06</c:v>
                </c:pt>
                <c:pt idx="46">
                  <c:v>-0.25</c:v>
                </c:pt>
                <c:pt idx="47">
                  <c:v>0.22</c:v>
                </c:pt>
                <c:pt idx="48">
                  <c:v>0.57999999999999996</c:v>
                </c:pt>
                <c:pt idx="49">
                  <c:v>0.76</c:v>
                </c:pt>
                <c:pt idx="50">
                  <c:v>-0.05</c:v>
                </c:pt>
                <c:pt idx="51">
                  <c:v>0.21</c:v>
                </c:pt>
                <c:pt idx="52">
                  <c:v>-0.34</c:v>
                </c:pt>
                <c:pt idx="53">
                  <c:v>0.28999999999999998</c:v>
                </c:pt>
                <c:pt idx="54">
                  <c:v>0.19</c:v>
                </c:pt>
                <c:pt idx="55">
                  <c:v>0.49</c:v>
                </c:pt>
                <c:pt idx="56">
                  <c:v>0.15</c:v>
                </c:pt>
                <c:pt idx="57">
                  <c:v>0.18</c:v>
                </c:pt>
                <c:pt idx="58">
                  <c:v>0.43</c:v>
                </c:pt>
                <c:pt idx="59">
                  <c:v>-0.16</c:v>
                </c:pt>
                <c:pt idx="60">
                  <c:v>0.04</c:v>
                </c:pt>
                <c:pt idx="61">
                  <c:v>0.31</c:v>
                </c:pt>
                <c:pt idx="62">
                  <c:v>0.03</c:v>
                </c:pt>
                <c:pt idx="63">
                  <c:v>0.52</c:v>
                </c:pt>
                <c:pt idx="64">
                  <c:v>0.06</c:v>
                </c:pt>
                <c:pt idx="65">
                  <c:v>-0.08</c:v>
                </c:pt>
                <c:pt idx="66">
                  <c:v>-0.09</c:v>
                </c:pt>
              </c:numCache>
            </c:numRef>
          </c:val>
          <c:smooth val="0"/>
          <c:extLst>
            <c:ext xmlns:c16="http://schemas.microsoft.com/office/drawing/2014/chart" uri="{C3380CC4-5D6E-409C-BE32-E72D297353CC}">
              <c16:uniqueId val="{00000002-A4B2-4ACD-A188-C5B9FCD80CDA}"/>
            </c:ext>
          </c:extLst>
        </c:ser>
        <c:dLbls>
          <c:showLegendKey val="0"/>
          <c:showVal val="0"/>
          <c:showCatName val="0"/>
          <c:showSerName val="0"/>
          <c:showPercent val="0"/>
          <c:showBubbleSize val="0"/>
        </c:dLbls>
        <c:marker val="1"/>
        <c:smooth val="0"/>
        <c:axId val="984448848"/>
        <c:axId val="984449264"/>
      </c:lineChart>
      <c:lineChart>
        <c:grouping val="standard"/>
        <c:varyColors val="0"/>
        <c:ser>
          <c:idx val="0"/>
          <c:order val="0"/>
          <c:tx>
            <c:strRef>
              <c:f>Sheet1!$N$3</c:f>
              <c:strCache>
                <c:ptCount val="1"/>
                <c:pt idx="0">
                  <c:v>Average of avg_built</c:v>
                </c:pt>
              </c:strCache>
            </c:strRef>
          </c:tx>
          <c:spPr>
            <a:ln w="28575" cap="rnd">
              <a:solidFill>
                <a:srgbClr val="667181"/>
              </a:solidFill>
              <a:round/>
            </a:ln>
            <a:effectLst/>
          </c:spPr>
          <c:marker>
            <c:symbol val="none"/>
          </c:marker>
          <c:cat>
            <c:strRef>
              <c:f>Sheet1!$M$4:$M$71</c:f>
              <c:strCache>
                <c:ptCount val="67"/>
                <c:pt idx="0">
                  <c:v>98105</c:v>
                </c:pt>
                <c:pt idx="1">
                  <c:v>98112</c:v>
                </c:pt>
                <c:pt idx="2">
                  <c:v>98109</c:v>
                </c:pt>
                <c:pt idx="3">
                  <c:v>98119</c:v>
                </c:pt>
                <c:pt idx="4">
                  <c:v>98117</c:v>
                </c:pt>
                <c:pt idx="5">
                  <c:v>98115</c:v>
                </c:pt>
                <c:pt idx="6">
                  <c:v>98122</c:v>
                </c:pt>
                <c:pt idx="7">
                  <c:v>98118</c:v>
                </c:pt>
                <c:pt idx="8">
                  <c:v>98102</c:v>
                </c:pt>
                <c:pt idx="9">
                  <c:v>98126</c:v>
                </c:pt>
                <c:pt idx="10">
                  <c:v>98103</c:v>
                </c:pt>
                <c:pt idx="11">
                  <c:v>98168</c:v>
                </c:pt>
                <c:pt idx="12">
                  <c:v>98116</c:v>
                </c:pt>
                <c:pt idx="13">
                  <c:v>98178</c:v>
                </c:pt>
                <c:pt idx="14">
                  <c:v>98146</c:v>
                </c:pt>
                <c:pt idx="15">
                  <c:v>98144</c:v>
                </c:pt>
                <c:pt idx="16">
                  <c:v>98199</c:v>
                </c:pt>
                <c:pt idx="17">
                  <c:v>98136</c:v>
                </c:pt>
                <c:pt idx="18">
                  <c:v>98108</c:v>
                </c:pt>
                <c:pt idx="19">
                  <c:v>98166</c:v>
                </c:pt>
                <c:pt idx="20">
                  <c:v>98107</c:v>
                </c:pt>
                <c:pt idx="21">
                  <c:v>98125</c:v>
                </c:pt>
                <c:pt idx="22">
                  <c:v>98155</c:v>
                </c:pt>
                <c:pt idx="23">
                  <c:v>98177</c:v>
                </c:pt>
                <c:pt idx="24">
                  <c:v>98133</c:v>
                </c:pt>
                <c:pt idx="25">
                  <c:v>98148</c:v>
                </c:pt>
                <c:pt idx="26">
                  <c:v>98106</c:v>
                </c:pt>
                <c:pt idx="27">
                  <c:v>98032</c:v>
                </c:pt>
                <c:pt idx="28">
                  <c:v>98008</c:v>
                </c:pt>
                <c:pt idx="29">
                  <c:v>98188</c:v>
                </c:pt>
                <c:pt idx="30">
                  <c:v>98198</c:v>
                </c:pt>
                <c:pt idx="31">
                  <c:v>98070</c:v>
                </c:pt>
                <c:pt idx="32">
                  <c:v>98002</c:v>
                </c:pt>
                <c:pt idx="33">
                  <c:v>98055</c:v>
                </c:pt>
                <c:pt idx="34">
                  <c:v>98005</c:v>
                </c:pt>
                <c:pt idx="35">
                  <c:v>98040</c:v>
                </c:pt>
                <c:pt idx="36">
                  <c:v>98007</c:v>
                </c:pt>
                <c:pt idx="37">
                  <c:v>98022</c:v>
                </c:pt>
                <c:pt idx="38">
                  <c:v>98039</c:v>
                </c:pt>
                <c:pt idx="39">
                  <c:v>98004</c:v>
                </c:pt>
                <c:pt idx="40">
                  <c:v>98024</c:v>
                </c:pt>
                <c:pt idx="41">
                  <c:v>98034</c:v>
                </c:pt>
                <c:pt idx="42">
                  <c:v>98056</c:v>
                </c:pt>
                <c:pt idx="43">
                  <c:v>98003</c:v>
                </c:pt>
                <c:pt idx="44">
                  <c:v>98058</c:v>
                </c:pt>
                <c:pt idx="45">
                  <c:v>98028</c:v>
                </c:pt>
                <c:pt idx="46">
                  <c:v>98023</c:v>
                </c:pt>
                <c:pt idx="47">
                  <c:v>98010</c:v>
                </c:pt>
                <c:pt idx="48">
                  <c:v>98006</c:v>
                </c:pt>
                <c:pt idx="49">
                  <c:v>98033</c:v>
                </c:pt>
                <c:pt idx="50">
                  <c:v>98072</c:v>
                </c:pt>
                <c:pt idx="51">
                  <c:v>98014</c:v>
                </c:pt>
                <c:pt idx="52">
                  <c:v>98001</c:v>
                </c:pt>
                <c:pt idx="53">
                  <c:v>98011</c:v>
                </c:pt>
                <c:pt idx="54">
                  <c:v>98077</c:v>
                </c:pt>
                <c:pt idx="55">
                  <c:v>98052</c:v>
                </c:pt>
                <c:pt idx="56">
                  <c:v>98045</c:v>
                </c:pt>
                <c:pt idx="57">
                  <c:v>98042</c:v>
                </c:pt>
                <c:pt idx="58">
                  <c:v>98027</c:v>
                </c:pt>
                <c:pt idx="59">
                  <c:v>98092</c:v>
                </c:pt>
                <c:pt idx="60">
                  <c:v>98059</c:v>
                </c:pt>
                <c:pt idx="61">
                  <c:v>98074</c:v>
                </c:pt>
                <c:pt idx="62">
                  <c:v>98019</c:v>
                </c:pt>
                <c:pt idx="63">
                  <c:v>98075</c:v>
                </c:pt>
                <c:pt idx="64">
                  <c:v>98038</c:v>
                </c:pt>
                <c:pt idx="65">
                  <c:v>98065</c:v>
                </c:pt>
                <c:pt idx="66">
                  <c:v>98053</c:v>
                </c:pt>
              </c:strCache>
            </c:strRef>
          </c:cat>
          <c:val>
            <c:numRef>
              <c:f>Sheet1!$N$4:$N$71</c:f>
              <c:numCache>
                <c:formatCode>General</c:formatCode>
                <c:ptCount val="67"/>
                <c:pt idx="0">
                  <c:v>1941</c:v>
                </c:pt>
                <c:pt idx="1">
                  <c:v>1944</c:v>
                </c:pt>
                <c:pt idx="2">
                  <c:v>1945</c:v>
                </c:pt>
                <c:pt idx="3">
                  <c:v>1947</c:v>
                </c:pt>
                <c:pt idx="4">
                  <c:v>1948</c:v>
                </c:pt>
                <c:pt idx="5">
                  <c:v>1949</c:v>
                </c:pt>
                <c:pt idx="6">
                  <c:v>1950</c:v>
                </c:pt>
                <c:pt idx="7">
                  <c:v>1950</c:v>
                </c:pt>
                <c:pt idx="8">
                  <c:v>1951</c:v>
                </c:pt>
                <c:pt idx="9">
                  <c:v>1953</c:v>
                </c:pt>
                <c:pt idx="10">
                  <c:v>1953</c:v>
                </c:pt>
                <c:pt idx="11">
                  <c:v>1953</c:v>
                </c:pt>
                <c:pt idx="12">
                  <c:v>1954</c:v>
                </c:pt>
                <c:pt idx="13">
                  <c:v>1955</c:v>
                </c:pt>
                <c:pt idx="14">
                  <c:v>1956</c:v>
                </c:pt>
                <c:pt idx="15">
                  <c:v>1956</c:v>
                </c:pt>
                <c:pt idx="16">
                  <c:v>1957</c:v>
                </c:pt>
                <c:pt idx="17">
                  <c:v>1957</c:v>
                </c:pt>
                <c:pt idx="18">
                  <c:v>1958</c:v>
                </c:pt>
                <c:pt idx="19">
                  <c:v>1958</c:v>
                </c:pt>
                <c:pt idx="20">
                  <c:v>1960</c:v>
                </c:pt>
                <c:pt idx="21">
                  <c:v>1960</c:v>
                </c:pt>
                <c:pt idx="22">
                  <c:v>1961</c:v>
                </c:pt>
                <c:pt idx="23">
                  <c:v>1961</c:v>
                </c:pt>
                <c:pt idx="24">
                  <c:v>1963</c:v>
                </c:pt>
                <c:pt idx="25">
                  <c:v>1963</c:v>
                </c:pt>
                <c:pt idx="26">
                  <c:v>1965</c:v>
                </c:pt>
                <c:pt idx="27">
                  <c:v>1966</c:v>
                </c:pt>
                <c:pt idx="28">
                  <c:v>1966</c:v>
                </c:pt>
                <c:pt idx="29">
                  <c:v>1966</c:v>
                </c:pt>
                <c:pt idx="30">
                  <c:v>1967</c:v>
                </c:pt>
                <c:pt idx="31">
                  <c:v>1967</c:v>
                </c:pt>
                <c:pt idx="32">
                  <c:v>1968</c:v>
                </c:pt>
                <c:pt idx="33">
                  <c:v>1969</c:v>
                </c:pt>
                <c:pt idx="34">
                  <c:v>1970</c:v>
                </c:pt>
                <c:pt idx="35">
                  <c:v>1971</c:v>
                </c:pt>
                <c:pt idx="36">
                  <c:v>1971</c:v>
                </c:pt>
                <c:pt idx="37">
                  <c:v>1971</c:v>
                </c:pt>
                <c:pt idx="38">
                  <c:v>1972</c:v>
                </c:pt>
                <c:pt idx="39">
                  <c:v>1972</c:v>
                </c:pt>
                <c:pt idx="40">
                  <c:v>1972</c:v>
                </c:pt>
                <c:pt idx="41">
                  <c:v>1976</c:v>
                </c:pt>
                <c:pt idx="42">
                  <c:v>1977</c:v>
                </c:pt>
                <c:pt idx="43">
                  <c:v>1977</c:v>
                </c:pt>
                <c:pt idx="44">
                  <c:v>1978</c:v>
                </c:pt>
                <c:pt idx="45">
                  <c:v>1978</c:v>
                </c:pt>
                <c:pt idx="46">
                  <c:v>1979</c:v>
                </c:pt>
                <c:pt idx="47">
                  <c:v>1979</c:v>
                </c:pt>
                <c:pt idx="48">
                  <c:v>1979</c:v>
                </c:pt>
                <c:pt idx="49">
                  <c:v>1979</c:v>
                </c:pt>
                <c:pt idx="50">
                  <c:v>1981</c:v>
                </c:pt>
                <c:pt idx="51">
                  <c:v>1981</c:v>
                </c:pt>
                <c:pt idx="52">
                  <c:v>1981</c:v>
                </c:pt>
                <c:pt idx="53">
                  <c:v>1983</c:v>
                </c:pt>
                <c:pt idx="54">
                  <c:v>1985</c:v>
                </c:pt>
                <c:pt idx="55">
                  <c:v>1985</c:v>
                </c:pt>
                <c:pt idx="56">
                  <c:v>1986</c:v>
                </c:pt>
                <c:pt idx="57">
                  <c:v>1986</c:v>
                </c:pt>
                <c:pt idx="58">
                  <c:v>1987</c:v>
                </c:pt>
                <c:pt idx="59">
                  <c:v>1989</c:v>
                </c:pt>
                <c:pt idx="60">
                  <c:v>1989</c:v>
                </c:pt>
                <c:pt idx="61">
                  <c:v>1990</c:v>
                </c:pt>
                <c:pt idx="62">
                  <c:v>1992</c:v>
                </c:pt>
                <c:pt idx="63">
                  <c:v>1994</c:v>
                </c:pt>
                <c:pt idx="64">
                  <c:v>1996</c:v>
                </c:pt>
                <c:pt idx="65">
                  <c:v>1997</c:v>
                </c:pt>
                <c:pt idx="66">
                  <c:v>1998</c:v>
                </c:pt>
              </c:numCache>
            </c:numRef>
          </c:val>
          <c:smooth val="0"/>
          <c:extLst>
            <c:ext xmlns:c16="http://schemas.microsoft.com/office/drawing/2014/chart" uri="{C3380CC4-5D6E-409C-BE32-E72D297353CC}">
              <c16:uniqueId val="{00000003-A4B2-4ACD-A188-C5B9FCD80CDA}"/>
            </c:ext>
          </c:extLst>
        </c:ser>
        <c:dLbls>
          <c:showLegendKey val="0"/>
          <c:showVal val="0"/>
          <c:showCatName val="0"/>
          <c:showSerName val="0"/>
          <c:showPercent val="0"/>
          <c:showBubbleSize val="0"/>
        </c:dLbls>
        <c:marker val="1"/>
        <c:smooth val="0"/>
        <c:axId val="1221163984"/>
        <c:axId val="1221163568"/>
      </c:lineChart>
      <c:catAx>
        <c:axId val="984448848"/>
        <c:scaling>
          <c:orientation val="minMax"/>
        </c:scaling>
        <c:delete val="1"/>
        <c:axPos val="b"/>
        <c:numFmt formatCode="General" sourceLinked="1"/>
        <c:majorTickMark val="none"/>
        <c:minorTickMark val="none"/>
        <c:tickLblPos val="nextTo"/>
        <c:crossAx val="984449264"/>
        <c:crosses val="autoZero"/>
        <c:auto val="1"/>
        <c:lblAlgn val="ctr"/>
        <c:lblOffset val="100"/>
        <c:noMultiLvlLbl val="0"/>
      </c:catAx>
      <c:valAx>
        <c:axId val="9844492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4448848"/>
        <c:crosses val="autoZero"/>
        <c:crossBetween val="between"/>
      </c:valAx>
      <c:valAx>
        <c:axId val="1221163568"/>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21163984"/>
        <c:crosses val="max"/>
        <c:crossBetween val="between"/>
      </c:valAx>
      <c:catAx>
        <c:axId val="1221163984"/>
        <c:scaling>
          <c:orientation val="minMax"/>
        </c:scaling>
        <c:delete val="1"/>
        <c:axPos val="b"/>
        <c:numFmt formatCode="General" sourceLinked="1"/>
        <c:majorTickMark val="out"/>
        <c:minorTickMark val="none"/>
        <c:tickLblPos val="nextTo"/>
        <c:crossAx val="1221163568"/>
        <c:crosses val="autoZero"/>
        <c:auto val="1"/>
        <c:lblAlgn val="ctr"/>
        <c:lblOffset val="100"/>
        <c:noMultiLvlLbl val="0"/>
      </c:catAx>
      <c:spPr>
        <a:noFill/>
        <a:ln>
          <a:noFill/>
        </a:ln>
        <a:effectLst/>
      </c:spPr>
    </c:plotArea>
    <c:legend>
      <c:legendPos val="b"/>
      <c:layout>
        <c:manualLayout>
          <c:xMode val="edge"/>
          <c:yMode val="edge"/>
          <c:x val="0.19440370194762435"/>
          <c:y val="0.85476331967766905"/>
          <c:w val="0.62934360175264392"/>
          <c:h val="0.1452366803223309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[bquxjob_50a98cd9_17f1826facd.csv]Sheet1!PivotTable25</c:name>
    <c:fmtId val="1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dirty="0"/>
              <a:t>Grade</a:t>
            </a:r>
            <a:r>
              <a:rPr lang="en-US" b="1" baseline="0" dirty="0"/>
              <a:t> distribution </a:t>
            </a:r>
            <a:endParaRPr lang="en-US" b="1"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solidFill>
              <a:schemeClr val="accent1">
                <a:alpha val="96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solidFill>
              <a:schemeClr val="accent1">
                <a:alpha val="96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solidFill>
              <a:schemeClr val="accent1">
                <a:alpha val="96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0588145231846023E-2"/>
          <c:y val="0.15564814814814812"/>
          <c:w val="0.75001443569553805"/>
          <c:h val="0.7057257946923301"/>
        </c:manualLayout>
      </c:layout>
      <c:barChart>
        <c:barDir val="col"/>
        <c:grouping val="clustered"/>
        <c:varyColors val="0"/>
        <c:ser>
          <c:idx val="0"/>
          <c:order val="0"/>
          <c:tx>
            <c:strRef>
              <c:f>Sheet1!$B$3</c:f>
              <c:strCache>
                <c:ptCount val="1"/>
                <c:pt idx="0">
                  <c:v>Total</c:v>
                </c:pt>
              </c:strCache>
            </c:strRef>
          </c:tx>
          <c:spPr>
            <a:solidFill>
              <a:schemeClr val="accent1"/>
            </a:solidFill>
            <a:ln>
              <a:solidFill>
                <a:schemeClr val="accent1">
                  <a:alpha val="96000"/>
                </a:schemeClr>
              </a:solidFill>
            </a:ln>
            <a:effectLst/>
          </c:spPr>
          <c:invertIfNegative val="0"/>
          <c:cat>
            <c:strRef>
              <c:f>Sheet1!$A$4:$A$9</c:f>
              <c:strCache>
                <c:ptCount val="5"/>
                <c:pt idx="0">
                  <c:v>1</c:v>
                </c:pt>
                <c:pt idx="1">
                  <c:v>2</c:v>
                </c:pt>
                <c:pt idx="2">
                  <c:v>3</c:v>
                </c:pt>
                <c:pt idx="3">
                  <c:v>4</c:v>
                </c:pt>
                <c:pt idx="4">
                  <c:v>5</c:v>
                </c:pt>
              </c:strCache>
            </c:strRef>
          </c:cat>
          <c:val>
            <c:numRef>
              <c:f>Sheet1!$B$4:$B$9</c:f>
              <c:numCache>
                <c:formatCode>General</c:formatCode>
                <c:ptCount val="5"/>
                <c:pt idx="0">
                  <c:v>27</c:v>
                </c:pt>
                <c:pt idx="1">
                  <c:v>166</c:v>
                </c:pt>
                <c:pt idx="2">
                  <c:v>13646</c:v>
                </c:pt>
                <c:pt idx="3">
                  <c:v>5492</c:v>
                </c:pt>
                <c:pt idx="4">
                  <c:v>1650</c:v>
                </c:pt>
              </c:numCache>
            </c:numRef>
          </c:val>
          <c:extLst>
            <c:ext xmlns:c16="http://schemas.microsoft.com/office/drawing/2014/chart" uri="{C3380CC4-5D6E-409C-BE32-E72D297353CC}">
              <c16:uniqueId val="{00000000-1B6E-4C3B-AC0C-14E7B2F7E560}"/>
            </c:ext>
          </c:extLst>
        </c:ser>
        <c:dLbls>
          <c:showLegendKey val="0"/>
          <c:showVal val="0"/>
          <c:showCatName val="0"/>
          <c:showSerName val="0"/>
          <c:showPercent val="0"/>
          <c:showBubbleSize val="0"/>
        </c:dLbls>
        <c:gapWidth val="219"/>
        <c:overlap val="-27"/>
        <c:axId val="1599396496"/>
        <c:axId val="1599396912"/>
      </c:barChart>
      <c:catAx>
        <c:axId val="1599396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9396912"/>
        <c:crosses val="autoZero"/>
        <c:auto val="1"/>
        <c:lblAlgn val="ctr"/>
        <c:lblOffset val="100"/>
        <c:noMultiLvlLbl val="0"/>
      </c:catAx>
      <c:valAx>
        <c:axId val="15993969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939649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[bquxjob_50a98cd9_17f1826facd.csv]Sheet1!PivotTable26</c:name>
    <c:fmtId val="13"/>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sz="1800" b="1" dirty="0"/>
              <a:t>Grade</a:t>
            </a:r>
            <a:r>
              <a:rPr lang="en-US" sz="1800" b="1" baseline="0" dirty="0"/>
              <a:t> to average price </a:t>
            </a:r>
            <a:endParaRPr lang="en-US" sz="1800" b="1" dirty="0"/>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9790739362337927E-2"/>
          <c:y val="0.13787827401621749"/>
          <c:w val="0.77495863098058759"/>
          <c:h val="0.80594161175546031"/>
        </c:manualLayout>
      </c:layout>
      <c:barChart>
        <c:barDir val="col"/>
        <c:grouping val="clustered"/>
        <c:varyColors val="0"/>
        <c:ser>
          <c:idx val="0"/>
          <c:order val="0"/>
          <c:tx>
            <c:strRef>
              <c:f>Sheet1!$K$4</c:f>
              <c:strCache>
                <c:ptCount val="1"/>
                <c:pt idx="0">
                  <c:v>Total</c:v>
                </c:pt>
              </c:strCache>
            </c:strRef>
          </c:tx>
          <c:spPr>
            <a:solidFill>
              <a:srgbClr val="4A66AC"/>
            </a:solidFill>
            <a:ln>
              <a:noFill/>
            </a:ln>
            <a:effectLst/>
          </c:spPr>
          <c:invertIfNegative val="0"/>
          <c:cat>
            <c:strRef>
              <c:f>Sheet1!$J$5:$J$10</c:f>
              <c:strCache>
                <c:ptCount val="5"/>
                <c:pt idx="0">
                  <c:v>1</c:v>
                </c:pt>
                <c:pt idx="1">
                  <c:v>2</c:v>
                </c:pt>
                <c:pt idx="2">
                  <c:v>3</c:v>
                </c:pt>
                <c:pt idx="3">
                  <c:v>4</c:v>
                </c:pt>
                <c:pt idx="4">
                  <c:v>5</c:v>
                </c:pt>
              </c:strCache>
            </c:strRef>
          </c:cat>
          <c:val>
            <c:numRef>
              <c:f>Sheet1!$K$5:$K$10</c:f>
              <c:numCache>
                <c:formatCode>General</c:formatCode>
                <c:ptCount val="5"/>
                <c:pt idx="0">
                  <c:v>351479.62962962961</c:v>
                </c:pt>
                <c:pt idx="1">
                  <c:v>329282.46385542169</c:v>
                </c:pt>
                <c:pt idx="2">
                  <c:v>541850.23765205918</c:v>
                </c:pt>
                <c:pt idx="3">
                  <c:v>522011.82356154406</c:v>
                </c:pt>
                <c:pt idx="4">
                  <c:v>607178.7466666667</c:v>
                </c:pt>
              </c:numCache>
            </c:numRef>
          </c:val>
          <c:extLst>
            <c:ext xmlns:c16="http://schemas.microsoft.com/office/drawing/2014/chart" uri="{C3380CC4-5D6E-409C-BE32-E72D297353CC}">
              <c16:uniqueId val="{00000000-AFE2-4F85-BED6-F0D0DEE6DA8C}"/>
            </c:ext>
          </c:extLst>
        </c:ser>
        <c:dLbls>
          <c:showLegendKey val="0"/>
          <c:showVal val="0"/>
          <c:showCatName val="0"/>
          <c:showSerName val="0"/>
          <c:showPercent val="0"/>
          <c:showBubbleSize val="0"/>
        </c:dLbls>
        <c:gapWidth val="219"/>
        <c:overlap val="-27"/>
        <c:axId val="1140302752"/>
        <c:axId val="1140301088"/>
      </c:barChart>
      <c:catAx>
        <c:axId val="11403027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0301088"/>
        <c:crosses val="autoZero"/>
        <c:auto val="1"/>
        <c:lblAlgn val="ctr"/>
        <c:lblOffset val="100"/>
        <c:noMultiLvlLbl val="0"/>
      </c:catAx>
      <c:valAx>
        <c:axId val="11403010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0302752"/>
        <c:crosses val="autoZero"/>
        <c:crossBetween val="between"/>
      </c:valAx>
      <c:spPr>
        <a:noFill/>
        <a:ln>
          <a:solidFill>
            <a:schemeClr val="bg1"/>
          </a:solid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dLbls>
          <c:showLegendKey val="0"/>
          <c:showVal val="0"/>
          <c:showCatName val="0"/>
          <c:showSerName val="0"/>
          <c:showPercent val="0"/>
          <c:showBubbleSize val="0"/>
        </c:dLbls>
        <c:gapWidth val="150"/>
        <c:overlap val="100"/>
        <c:axId val="-1735762032"/>
        <c:axId val="-1735761488"/>
      </c:barChart>
      <c:catAx>
        <c:axId val="-1735762032"/>
        <c:scaling>
          <c:orientation val="minMax"/>
        </c:scaling>
        <c:delete val="1"/>
        <c:axPos val="b"/>
        <c:numFmt formatCode="General" sourceLinked="1"/>
        <c:majorTickMark val="none"/>
        <c:minorTickMark val="none"/>
        <c:tickLblPos val="nextTo"/>
        <c:crossAx val="-1735761488"/>
        <c:crosses val="autoZero"/>
        <c:auto val="1"/>
        <c:lblAlgn val="ctr"/>
        <c:lblOffset val="100"/>
        <c:noMultiLvlLbl val="0"/>
      </c:catAx>
      <c:valAx>
        <c:axId val="-17357614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rgbClr val="30353F"/>
                </a:solidFill>
                <a:latin typeface="+mn-lt"/>
                <a:ea typeface="+mn-ea"/>
                <a:cs typeface="+mn-cs"/>
              </a:defRPr>
            </a:pPr>
            <a:endParaRPr lang="en-US"/>
          </a:p>
        </c:txPr>
        <c:crossAx val="-17357620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30353F"/>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analysis grouped.csv]matrics !PivotTable2</c:name>
    <c:fmtId val="4"/>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'matrics '!$I$2</c:f>
              <c:strCache>
                <c:ptCount val="1"/>
                <c:pt idx="0">
                  <c:v>Total</c:v>
                </c:pt>
              </c:strCache>
            </c:strRef>
          </c:tx>
          <c:spPr>
            <a:solidFill>
              <a:srgbClr val="515A6B"/>
            </a:solidFill>
            <a:ln>
              <a:noFill/>
            </a:ln>
            <a:effectLst/>
          </c:spPr>
          <c:invertIfNegative val="0"/>
          <c:dPt>
            <c:idx val="1"/>
            <c:invertIfNegative val="0"/>
            <c:bubble3D val="0"/>
            <c:spPr>
              <a:solidFill>
                <a:srgbClr val="43CDD9"/>
              </a:solidFill>
              <a:ln>
                <a:noFill/>
              </a:ln>
              <a:effectLst/>
            </c:spPr>
            <c:extLst>
              <c:ext xmlns:c16="http://schemas.microsoft.com/office/drawing/2014/chart" uri="{C3380CC4-5D6E-409C-BE32-E72D297353CC}">
                <c16:uniqueId val="{00000003-8802-44E8-B6B9-918D45085E08}"/>
              </c:ext>
            </c:extLst>
          </c:dPt>
          <c:dPt>
            <c:idx val="2"/>
            <c:invertIfNegative val="0"/>
            <c:bubble3D val="0"/>
            <c:spPr>
              <a:solidFill>
                <a:srgbClr val="43CDD9"/>
              </a:solidFill>
              <a:ln>
                <a:noFill/>
              </a:ln>
              <a:effectLst/>
            </c:spPr>
            <c:extLst>
              <c:ext xmlns:c16="http://schemas.microsoft.com/office/drawing/2014/chart" uri="{C3380CC4-5D6E-409C-BE32-E72D297353CC}">
                <c16:uniqueId val="{00000004-8802-44E8-B6B9-918D45085E08}"/>
              </c:ext>
            </c:extLst>
          </c:dPt>
          <c:dPt>
            <c:idx val="3"/>
            <c:invertIfNegative val="0"/>
            <c:bubble3D val="0"/>
            <c:spPr>
              <a:solidFill>
                <a:srgbClr val="43CDD9"/>
              </a:solidFill>
              <a:ln>
                <a:noFill/>
              </a:ln>
              <a:effectLst/>
            </c:spPr>
            <c:extLst>
              <c:ext xmlns:c16="http://schemas.microsoft.com/office/drawing/2014/chart" uri="{C3380CC4-5D6E-409C-BE32-E72D297353CC}">
                <c16:uniqueId val="{00000005-8802-44E8-B6B9-918D45085E08}"/>
              </c:ext>
            </c:extLst>
          </c:dPt>
          <c:dPt>
            <c:idx val="4"/>
            <c:invertIfNegative val="0"/>
            <c:bubble3D val="0"/>
            <c:spPr>
              <a:solidFill>
                <a:srgbClr val="43CDD9"/>
              </a:solidFill>
              <a:ln>
                <a:noFill/>
              </a:ln>
              <a:effectLst/>
            </c:spPr>
            <c:extLst>
              <c:ext xmlns:c16="http://schemas.microsoft.com/office/drawing/2014/chart" uri="{C3380CC4-5D6E-409C-BE32-E72D297353CC}">
                <c16:uniqueId val="{00000006-8802-44E8-B6B9-918D45085E08}"/>
              </c:ext>
            </c:extLst>
          </c:dPt>
          <c:cat>
            <c:strRef>
              <c:f>'matrics '!$H$3:$H$8</c:f>
              <c:strCache>
                <c:ptCount val="5"/>
                <c:pt idx="0">
                  <c:v>1</c:v>
                </c:pt>
                <c:pt idx="1">
                  <c:v>2</c:v>
                </c:pt>
                <c:pt idx="2">
                  <c:v>3</c:v>
                </c:pt>
                <c:pt idx="3">
                  <c:v>4</c:v>
                </c:pt>
                <c:pt idx="4">
                  <c:v>5</c:v>
                </c:pt>
              </c:strCache>
            </c:strRef>
          </c:cat>
          <c:val>
            <c:numRef>
              <c:f>'matrics '!$I$3:$I$8</c:f>
              <c:numCache>
                <c:formatCode>0%</c:formatCode>
                <c:ptCount val="5"/>
                <c:pt idx="0">
                  <c:v>9.1544418084322662E-2</c:v>
                </c:pt>
                <c:pt idx="1">
                  <c:v>0.36805750560677924</c:v>
                </c:pt>
                <c:pt idx="2">
                  <c:v>0.58607769516244823</c:v>
                </c:pt>
                <c:pt idx="3">
                  <c:v>0.40322164376321823</c:v>
                </c:pt>
                <c:pt idx="4">
                  <c:v>0.30509469168695402</c:v>
                </c:pt>
              </c:numCache>
            </c:numRef>
          </c:val>
          <c:extLst>
            <c:ext xmlns:c16="http://schemas.microsoft.com/office/drawing/2014/chart" uri="{C3380CC4-5D6E-409C-BE32-E72D297353CC}">
              <c16:uniqueId val="{00000000-8802-44E8-B6B9-918D45085E08}"/>
            </c:ext>
          </c:extLst>
        </c:ser>
        <c:dLbls>
          <c:showLegendKey val="0"/>
          <c:showVal val="0"/>
          <c:showCatName val="0"/>
          <c:showSerName val="0"/>
          <c:showPercent val="0"/>
          <c:showBubbleSize val="0"/>
        </c:dLbls>
        <c:gapWidth val="219"/>
        <c:overlap val="-27"/>
        <c:axId val="1113377792"/>
        <c:axId val="1113378208"/>
      </c:barChart>
      <c:catAx>
        <c:axId val="11133777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3378208"/>
        <c:crosses val="autoZero"/>
        <c:auto val="1"/>
        <c:lblAlgn val="ctr"/>
        <c:lblOffset val="100"/>
        <c:noMultiLvlLbl val="0"/>
      </c:catAx>
      <c:valAx>
        <c:axId val="111337820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33777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analysis grouped.csv]matrics !PivotTable3</c:name>
    <c:fmtId val="4"/>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'matrics '!$O$2</c:f>
              <c:strCache>
                <c:ptCount val="1"/>
                <c:pt idx="0">
                  <c:v>Total</c:v>
                </c:pt>
              </c:strCache>
            </c:strRef>
          </c:tx>
          <c:spPr>
            <a:solidFill>
              <a:srgbClr val="43CDD9"/>
            </a:solidFill>
            <a:ln>
              <a:noFill/>
            </a:ln>
            <a:effectLst/>
          </c:spPr>
          <c:invertIfNegative val="0"/>
          <c:dPt>
            <c:idx val="0"/>
            <c:invertIfNegative val="0"/>
            <c:bubble3D val="0"/>
            <c:spPr>
              <a:solidFill>
                <a:srgbClr val="515A6B"/>
              </a:solidFill>
              <a:ln>
                <a:noFill/>
              </a:ln>
              <a:effectLst/>
            </c:spPr>
            <c:extLst>
              <c:ext xmlns:c16="http://schemas.microsoft.com/office/drawing/2014/chart" uri="{C3380CC4-5D6E-409C-BE32-E72D297353CC}">
                <c16:uniqueId val="{00000002-D0CE-477C-AA1F-746B5CDAB099}"/>
              </c:ext>
            </c:extLst>
          </c:dPt>
          <c:cat>
            <c:strRef>
              <c:f>'matrics '!$N$3:$N$9</c:f>
              <c:strCache>
                <c:ptCount val="6"/>
                <c:pt idx="0">
                  <c:v>1</c:v>
                </c:pt>
                <c:pt idx="1">
                  <c:v>2</c:v>
                </c:pt>
                <c:pt idx="2">
                  <c:v>3</c:v>
                </c:pt>
                <c:pt idx="3">
                  <c:v>4</c:v>
                </c:pt>
                <c:pt idx="4">
                  <c:v>5</c:v>
                </c:pt>
                <c:pt idx="5">
                  <c:v>6</c:v>
                </c:pt>
              </c:strCache>
            </c:strRef>
          </c:cat>
          <c:val>
            <c:numRef>
              <c:f>'matrics '!$O$3:$O$9</c:f>
              <c:numCache>
                <c:formatCode>0%</c:formatCode>
                <c:ptCount val="6"/>
                <c:pt idx="0">
                  <c:v>-6.94556766386214E-2</c:v>
                </c:pt>
                <c:pt idx="1">
                  <c:v>0.28123110414584562</c:v>
                </c:pt>
                <c:pt idx="2">
                  <c:v>0.38477127253888521</c:v>
                </c:pt>
                <c:pt idx="3">
                  <c:v>0.48748596256804649</c:v>
                </c:pt>
                <c:pt idx="4">
                  <c:v>0.47207041264889488</c:v>
                </c:pt>
                <c:pt idx="5">
                  <c:v>0.39302383723945788</c:v>
                </c:pt>
              </c:numCache>
            </c:numRef>
          </c:val>
          <c:extLst>
            <c:ext xmlns:c16="http://schemas.microsoft.com/office/drawing/2014/chart" uri="{C3380CC4-5D6E-409C-BE32-E72D297353CC}">
              <c16:uniqueId val="{00000000-D0CE-477C-AA1F-746B5CDAB099}"/>
            </c:ext>
          </c:extLst>
        </c:ser>
        <c:dLbls>
          <c:showLegendKey val="0"/>
          <c:showVal val="0"/>
          <c:showCatName val="0"/>
          <c:showSerName val="0"/>
          <c:showPercent val="0"/>
          <c:showBubbleSize val="0"/>
        </c:dLbls>
        <c:gapWidth val="219"/>
        <c:overlap val="-27"/>
        <c:axId val="984443024"/>
        <c:axId val="984443440"/>
      </c:barChart>
      <c:catAx>
        <c:axId val="9844430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4443440"/>
        <c:crosses val="autoZero"/>
        <c:auto val="1"/>
        <c:lblAlgn val="ctr"/>
        <c:lblOffset val="100"/>
        <c:noMultiLvlLbl val="0"/>
      </c:catAx>
      <c:valAx>
        <c:axId val="98444344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44430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analysis grouped.csv]matrics !PivotTable4</c:name>
    <c:fmtId val="5"/>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'matrics '!$V$1</c:f>
              <c:strCache>
                <c:ptCount val="1"/>
                <c:pt idx="0">
                  <c:v>Total</c:v>
                </c:pt>
              </c:strCache>
            </c:strRef>
          </c:tx>
          <c:spPr>
            <a:solidFill>
              <a:srgbClr val="43CDD9"/>
            </a:solidFill>
            <a:ln>
              <a:noFill/>
            </a:ln>
            <a:effectLst/>
          </c:spPr>
          <c:invertIfNegative val="0"/>
          <c:dPt>
            <c:idx val="1"/>
            <c:invertIfNegative val="0"/>
            <c:bubble3D val="0"/>
            <c:spPr>
              <a:solidFill>
                <a:srgbClr val="515A6B"/>
              </a:solidFill>
              <a:ln>
                <a:noFill/>
              </a:ln>
              <a:effectLst/>
            </c:spPr>
            <c:extLst>
              <c:ext xmlns:c16="http://schemas.microsoft.com/office/drawing/2014/chart" uri="{C3380CC4-5D6E-409C-BE32-E72D297353CC}">
                <c16:uniqueId val="{00000002-8C1E-40EF-BC2D-2166AB780059}"/>
              </c:ext>
            </c:extLst>
          </c:dPt>
          <c:dPt>
            <c:idx val="3"/>
            <c:invertIfNegative val="0"/>
            <c:bubble3D val="0"/>
            <c:spPr>
              <a:solidFill>
                <a:srgbClr val="515A6B"/>
              </a:solidFill>
              <a:ln>
                <a:noFill/>
              </a:ln>
              <a:effectLst/>
            </c:spPr>
            <c:extLst>
              <c:ext xmlns:c16="http://schemas.microsoft.com/office/drawing/2014/chart" uri="{C3380CC4-5D6E-409C-BE32-E72D297353CC}">
                <c16:uniqueId val="{00000003-8C1E-40EF-BC2D-2166AB780059}"/>
              </c:ext>
            </c:extLst>
          </c:dPt>
          <c:cat>
            <c:strRef>
              <c:f>'matrics '!$U$2:$U$7</c:f>
              <c:strCache>
                <c:ptCount val="5"/>
                <c:pt idx="0">
                  <c:v>1</c:v>
                </c:pt>
                <c:pt idx="1">
                  <c:v>1.5</c:v>
                </c:pt>
                <c:pt idx="2">
                  <c:v>2</c:v>
                </c:pt>
                <c:pt idx="3">
                  <c:v>2.5</c:v>
                </c:pt>
                <c:pt idx="4">
                  <c:v>3</c:v>
                </c:pt>
              </c:strCache>
            </c:strRef>
          </c:cat>
          <c:val>
            <c:numRef>
              <c:f>'matrics '!$V$2:$V$7</c:f>
              <c:numCache>
                <c:formatCode>0%</c:formatCode>
                <c:ptCount val="5"/>
                <c:pt idx="0">
                  <c:v>0.3348797861792957</c:v>
                </c:pt>
                <c:pt idx="1">
                  <c:v>0.21281005862721883</c:v>
                </c:pt>
                <c:pt idx="2">
                  <c:v>0.55310491344107071</c:v>
                </c:pt>
                <c:pt idx="3">
                  <c:v>0.23793204268552959</c:v>
                </c:pt>
                <c:pt idx="4">
                  <c:v>0.76811861308399854</c:v>
                </c:pt>
              </c:numCache>
            </c:numRef>
          </c:val>
          <c:extLst>
            <c:ext xmlns:c16="http://schemas.microsoft.com/office/drawing/2014/chart" uri="{C3380CC4-5D6E-409C-BE32-E72D297353CC}">
              <c16:uniqueId val="{00000000-8C1E-40EF-BC2D-2166AB780059}"/>
            </c:ext>
          </c:extLst>
        </c:ser>
        <c:dLbls>
          <c:showLegendKey val="0"/>
          <c:showVal val="0"/>
          <c:showCatName val="0"/>
          <c:showSerName val="0"/>
          <c:showPercent val="0"/>
          <c:showBubbleSize val="0"/>
        </c:dLbls>
        <c:gapWidth val="219"/>
        <c:overlap val="-27"/>
        <c:axId val="1116893680"/>
        <c:axId val="1116894096"/>
      </c:barChart>
      <c:catAx>
        <c:axId val="1116893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6894096"/>
        <c:crosses val="autoZero"/>
        <c:auto val="1"/>
        <c:lblAlgn val="ctr"/>
        <c:lblOffset val="100"/>
        <c:noMultiLvlLbl val="0"/>
      </c:catAx>
      <c:valAx>
        <c:axId val="111689409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68936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png>
</file>

<file path=ppt/media/image20.svg>
</file>

<file path=ppt/media/image21.png>
</file>

<file path=ppt/media/image22.jpe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04/03/2022</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3/4/2022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3/4/2022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6.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chart" Target="../charts/chart12.xml"/></Relationships>
</file>

<file path=ppt/slides/_rels/slide11.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6.xml"/><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chart" Target="../charts/char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chart" Target="../charts/chart4.xml"/><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6.svg"/><Relationship Id="rId7"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chart" Target="../charts/chart5.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18.svg"/></Relationships>
</file>

<file path=ppt/slides/_rels/slide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6.xml"/><Relationship Id="rId5" Type="http://schemas.openxmlformats.org/officeDocument/2006/relationships/chart" Target="../charts/chart9.xml"/><Relationship Id="rId4" Type="http://schemas.openxmlformats.org/officeDocument/2006/relationships/chart" Target="../charts/char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3245062" y="3444079"/>
            <a:ext cx="5701882" cy="677108"/>
          </a:xfrm>
          <a:prstGeom prst="rect">
            <a:avLst/>
          </a:prstGeom>
          <a:noFill/>
        </p:spPr>
        <p:txBody>
          <a:bodyPr wrap="none" lIns="0" tIns="0" rIns="0" bIns="0" rtlCol="0">
            <a:spAutoFit/>
          </a:bodyPr>
          <a:lstStyle/>
          <a:p>
            <a:pPr algn="ctr">
              <a:tabLst>
                <a:tab pos="347663" algn="l"/>
              </a:tabLst>
            </a:pPr>
            <a:r>
              <a:rPr lang="en-US" sz="4400" b="1" dirty="0">
                <a:solidFill>
                  <a:schemeClr val="bg1"/>
                </a:solidFill>
                <a:latin typeface="+mj-lt"/>
              </a:rPr>
              <a:t>House sales analysis </a:t>
            </a:r>
          </a:p>
        </p:txBody>
      </p:sp>
      <p:sp>
        <p:nvSpPr>
          <p:cNvPr id="21" name="TextBox 20"/>
          <p:cNvSpPr txBox="1"/>
          <p:nvPr/>
        </p:nvSpPr>
        <p:spPr>
          <a:xfrm>
            <a:off x="5158249" y="4150067"/>
            <a:ext cx="1875513" cy="307777"/>
          </a:xfrm>
          <a:prstGeom prst="rect">
            <a:avLst/>
          </a:prstGeom>
          <a:noFill/>
        </p:spPr>
        <p:txBody>
          <a:bodyPr wrap="none" lIns="0" tIns="0" rIns="0" bIns="0" rtlCol="0">
            <a:spAutoFit/>
          </a:bodyPr>
          <a:lstStyle/>
          <a:p>
            <a:pPr algn="ctr">
              <a:tabLst>
                <a:tab pos="347663" algn="l"/>
              </a:tabLst>
            </a:pPr>
            <a:r>
              <a:rPr lang="en-US" sz="2000" dirty="0">
                <a:solidFill>
                  <a:schemeClr val="bg1"/>
                </a:solidFill>
              </a:rPr>
              <a:t>Oleksandr </a:t>
            </a:r>
            <a:r>
              <a:rPr lang="en-US" sz="2000" dirty="0" err="1">
                <a:solidFill>
                  <a:schemeClr val="bg1"/>
                </a:solidFill>
              </a:rPr>
              <a:t>Galych</a:t>
            </a:r>
            <a:endParaRPr lang="en-US" sz="2000" dirty="0">
              <a:solidFill>
                <a:schemeClr val="bg1"/>
              </a:solidFill>
            </a:endParaRP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37">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2" name="TextBox 41"/>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9</a:t>
            </a:r>
          </a:p>
        </p:txBody>
      </p:sp>
      <p:grpSp>
        <p:nvGrpSpPr>
          <p:cNvPr id="5" name="Group 4" descr="This is a chart. "/>
          <p:cNvGrpSpPr/>
          <p:nvPr/>
        </p:nvGrpSpPr>
        <p:grpSpPr>
          <a:xfrm>
            <a:off x="703185" y="2010390"/>
            <a:ext cx="4549574" cy="3501383"/>
            <a:chOff x="513713" y="2009867"/>
            <a:chExt cx="4549574" cy="3501383"/>
          </a:xfrm>
        </p:grpSpPr>
        <p:sp>
          <p:nvSpPr>
            <p:cNvPr id="116" name="Rectangle 115"/>
            <p:cNvSpPr/>
            <p:nvPr/>
          </p:nvSpPr>
          <p:spPr>
            <a:xfrm>
              <a:off x="1840340" y="2009867"/>
              <a:ext cx="3195593" cy="3231650"/>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58" name="Chart 57"/>
            <p:cNvGraphicFramePr/>
            <p:nvPr>
              <p:extLst>
                <p:ext uri="{D42A27DB-BD31-4B8C-83A1-F6EECF244321}">
                  <p14:modId xmlns:p14="http://schemas.microsoft.com/office/powerpoint/2010/main" val="3530981971"/>
                </p:ext>
              </p:extLst>
            </p:nvPr>
          </p:nvGraphicFramePr>
          <p:xfrm>
            <a:off x="1931440" y="2022493"/>
            <a:ext cx="3131847" cy="3111570"/>
          </p:xfrm>
          <a:graphic>
            <a:graphicData uri="http://schemas.openxmlformats.org/drawingml/2006/chart">
              <c:chart xmlns:c="http://schemas.openxmlformats.org/drawingml/2006/chart" xmlns:r="http://schemas.openxmlformats.org/officeDocument/2006/relationships" r:id="rId2"/>
            </a:graphicData>
          </a:graphic>
        </p:graphicFrame>
        <p:sp>
          <p:nvSpPr>
            <p:cNvPr id="93" name="TextBox 92"/>
            <p:cNvSpPr txBox="1"/>
            <p:nvPr/>
          </p:nvSpPr>
          <p:spPr>
            <a:xfrm>
              <a:off x="513713" y="5295806"/>
              <a:ext cx="3259338" cy="215444"/>
            </a:xfrm>
            <a:prstGeom prst="rect">
              <a:avLst/>
            </a:prstGeom>
            <a:noFill/>
          </p:spPr>
          <p:txBody>
            <a:bodyPr wrap="square" lIns="0" tIns="0" rIns="0" bIns="0" rtlCol="0">
              <a:spAutoFit/>
            </a:bodyPr>
            <a:lstStyle/>
            <a:p>
              <a:pPr algn="ctr"/>
              <a:endParaRPr lang="en-US" sz="1400" dirty="0"/>
            </a:p>
          </p:txBody>
        </p:sp>
      </p:grpSp>
      <p:sp>
        <p:nvSpPr>
          <p:cNvPr id="117" name="Rectangle 116"/>
          <p:cNvSpPr/>
          <p:nvPr/>
        </p:nvSpPr>
        <p:spPr>
          <a:xfrm>
            <a:off x="7257433" y="1883938"/>
            <a:ext cx="3195593" cy="3231650"/>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Freeform 18" descr="This is an icon of a human being. "/>
          <p:cNvSpPr>
            <a:spLocks noEditPoints="1"/>
          </p:cNvSpPr>
          <p:nvPr/>
        </p:nvSpPr>
        <p:spPr bwMode="auto">
          <a:xfrm>
            <a:off x="4749270" y="1182277"/>
            <a:ext cx="244300" cy="321597"/>
          </a:xfrm>
          <a:custGeom>
            <a:avLst/>
            <a:gdLst>
              <a:gd name="T0" fmla="*/ 980 w 1559"/>
              <a:gd name="T1" fmla="*/ 1084 h 2048"/>
              <a:gd name="T2" fmla="*/ 1202 w 1559"/>
              <a:gd name="T3" fmla="*/ 678 h 2048"/>
              <a:gd name="T4" fmla="*/ 1252 w 1559"/>
              <a:gd name="T5" fmla="*/ 469 h 2048"/>
              <a:gd name="T6" fmla="*/ 637 w 1559"/>
              <a:gd name="T7" fmla="*/ 43 h 2048"/>
              <a:gd name="T8" fmla="*/ 348 w 1559"/>
              <a:gd name="T9" fmla="*/ 260 h 2048"/>
              <a:gd name="T10" fmla="*/ 346 w 1559"/>
              <a:gd name="T11" fmla="*/ 666 h 2048"/>
              <a:gd name="T12" fmla="*/ 578 w 1559"/>
              <a:gd name="T13" fmla="*/ 1084 h 2048"/>
              <a:gd name="T14" fmla="*/ 0 w 1559"/>
              <a:gd name="T15" fmla="*/ 1646 h 2048"/>
              <a:gd name="T16" fmla="*/ 46 w 1559"/>
              <a:gd name="T17" fmla="*/ 2048 h 2048"/>
              <a:gd name="T18" fmla="*/ 1107 w 1559"/>
              <a:gd name="T19" fmla="*/ 2048 h 2048"/>
              <a:gd name="T20" fmla="*/ 1559 w 1559"/>
              <a:gd name="T21" fmla="*/ 2002 h 2048"/>
              <a:gd name="T22" fmla="*/ 1253 w 1559"/>
              <a:gd name="T23" fmla="*/ 1330 h 2048"/>
              <a:gd name="T24" fmla="*/ 651 w 1559"/>
              <a:gd name="T25" fmla="*/ 134 h 2048"/>
              <a:gd name="T26" fmla="*/ 818 w 1559"/>
              <a:gd name="T27" fmla="*/ 92 h 2048"/>
              <a:gd name="T28" fmla="*/ 1160 w 1559"/>
              <a:gd name="T29" fmla="*/ 487 h 2048"/>
              <a:gd name="T30" fmla="*/ 702 w 1559"/>
              <a:gd name="T31" fmla="*/ 427 h 2048"/>
              <a:gd name="T32" fmla="*/ 622 w 1559"/>
              <a:gd name="T33" fmla="*/ 373 h 2048"/>
              <a:gd name="T34" fmla="*/ 515 w 1559"/>
              <a:gd name="T35" fmla="*/ 380 h 2048"/>
              <a:gd name="T36" fmla="*/ 599 w 1559"/>
              <a:gd name="T37" fmla="*/ 143 h 2048"/>
              <a:gd name="T38" fmla="*/ 447 w 1559"/>
              <a:gd name="T39" fmla="*/ 660 h 2048"/>
              <a:gd name="T40" fmla="*/ 595 w 1559"/>
              <a:gd name="T41" fmla="*/ 484 h 2048"/>
              <a:gd name="T42" fmla="*/ 1016 w 1559"/>
              <a:gd name="T43" fmla="*/ 519 h 2048"/>
              <a:gd name="T44" fmla="*/ 1116 w 1559"/>
              <a:gd name="T45" fmla="*/ 585 h 2048"/>
              <a:gd name="T46" fmla="*/ 558 w 1559"/>
              <a:gd name="T47" fmla="*/ 941 h 2048"/>
              <a:gd name="T48" fmla="*/ 779 w 1559"/>
              <a:gd name="T49" fmla="*/ 1149 h 2048"/>
              <a:gd name="T50" fmla="*/ 1028 w 1559"/>
              <a:gd name="T51" fmla="*/ 1347 h 2048"/>
              <a:gd name="T52" fmla="*/ 779 w 1559"/>
              <a:gd name="T53" fmla="*/ 1695 h 2048"/>
              <a:gd name="T54" fmla="*/ 530 w 1559"/>
              <a:gd name="T55" fmla="*/ 1347 h 2048"/>
              <a:gd name="T56" fmla="*/ 1466 w 1559"/>
              <a:gd name="T57" fmla="*/ 1956 h 2048"/>
              <a:gd name="T58" fmla="*/ 451 w 1559"/>
              <a:gd name="T59" fmla="*/ 1956 h 2048"/>
              <a:gd name="T60" fmla="*/ 92 w 1559"/>
              <a:gd name="T61" fmla="*/ 1646 h 2048"/>
              <a:gd name="T62" fmla="*/ 451 w 1559"/>
              <a:gd name="T63" fmla="*/ 1393 h 2048"/>
              <a:gd name="T64" fmla="*/ 779 w 1559"/>
              <a:gd name="T65" fmla="*/ 1787 h 2048"/>
              <a:gd name="T66" fmla="*/ 861 w 1559"/>
              <a:gd name="T67" fmla="*/ 1744 h 2048"/>
              <a:gd name="T68" fmla="*/ 1242 w 1559"/>
              <a:gd name="T69" fmla="*/ 1422 h 2048"/>
              <a:gd name="T70" fmla="*/ 1466 w 1559"/>
              <a:gd name="T71" fmla="*/ 195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59" h="2048">
                <a:moveTo>
                  <a:pt x="1253" y="1330"/>
                </a:moveTo>
                <a:cubicBezTo>
                  <a:pt x="1251" y="1330"/>
                  <a:pt x="1015" y="1337"/>
                  <a:pt x="980" y="1084"/>
                </a:cubicBezTo>
                <a:cubicBezTo>
                  <a:pt x="1019" y="1057"/>
                  <a:pt x="1055" y="1022"/>
                  <a:pt x="1087" y="979"/>
                </a:cubicBezTo>
                <a:cubicBezTo>
                  <a:pt x="1148" y="895"/>
                  <a:pt x="1188" y="791"/>
                  <a:pt x="1202" y="678"/>
                </a:cubicBezTo>
                <a:cubicBezTo>
                  <a:pt x="1207" y="674"/>
                  <a:pt x="1211" y="668"/>
                  <a:pt x="1214" y="662"/>
                </a:cubicBezTo>
                <a:cubicBezTo>
                  <a:pt x="1239" y="601"/>
                  <a:pt x="1252" y="536"/>
                  <a:pt x="1252" y="469"/>
                </a:cubicBezTo>
                <a:cubicBezTo>
                  <a:pt x="1252" y="210"/>
                  <a:pt x="1057" y="0"/>
                  <a:pt x="818" y="0"/>
                </a:cubicBezTo>
                <a:cubicBezTo>
                  <a:pt x="755" y="0"/>
                  <a:pt x="694" y="14"/>
                  <a:pt x="637" y="43"/>
                </a:cubicBezTo>
                <a:cubicBezTo>
                  <a:pt x="615" y="45"/>
                  <a:pt x="594" y="48"/>
                  <a:pt x="573" y="54"/>
                </a:cubicBezTo>
                <a:cubicBezTo>
                  <a:pt x="475" y="83"/>
                  <a:pt x="395" y="156"/>
                  <a:pt x="348" y="260"/>
                </a:cubicBezTo>
                <a:cubicBezTo>
                  <a:pt x="302" y="361"/>
                  <a:pt x="293" y="480"/>
                  <a:pt x="322" y="595"/>
                </a:cubicBezTo>
                <a:cubicBezTo>
                  <a:pt x="328" y="619"/>
                  <a:pt x="336" y="643"/>
                  <a:pt x="346" y="666"/>
                </a:cubicBezTo>
                <a:cubicBezTo>
                  <a:pt x="348" y="672"/>
                  <a:pt x="352" y="677"/>
                  <a:pt x="356" y="681"/>
                </a:cubicBezTo>
                <a:cubicBezTo>
                  <a:pt x="379" y="858"/>
                  <a:pt x="463" y="1004"/>
                  <a:pt x="578" y="1084"/>
                </a:cubicBezTo>
                <a:cubicBezTo>
                  <a:pt x="542" y="1337"/>
                  <a:pt x="307" y="1330"/>
                  <a:pt x="305" y="1330"/>
                </a:cubicBezTo>
                <a:cubicBezTo>
                  <a:pt x="136" y="1336"/>
                  <a:pt x="0" y="1475"/>
                  <a:pt x="0" y="1646"/>
                </a:cubicBezTo>
                <a:cubicBezTo>
                  <a:pt x="0" y="2002"/>
                  <a:pt x="0" y="2002"/>
                  <a:pt x="0" y="2002"/>
                </a:cubicBezTo>
                <a:cubicBezTo>
                  <a:pt x="0" y="2027"/>
                  <a:pt x="20" y="2048"/>
                  <a:pt x="46" y="2048"/>
                </a:cubicBezTo>
                <a:cubicBezTo>
                  <a:pt x="451" y="2048"/>
                  <a:pt x="451" y="2048"/>
                  <a:pt x="451" y="2048"/>
                </a:cubicBezTo>
                <a:cubicBezTo>
                  <a:pt x="1107" y="2048"/>
                  <a:pt x="1107" y="2048"/>
                  <a:pt x="1107" y="2048"/>
                </a:cubicBezTo>
                <a:cubicBezTo>
                  <a:pt x="1512" y="2048"/>
                  <a:pt x="1512" y="2048"/>
                  <a:pt x="1512" y="2048"/>
                </a:cubicBezTo>
                <a:cubicBezTo>
                  <a:pt x="1538" y="2048"/>
                  <a:pt x="1559" y="2027"/>
                  <a:pt x="1559" y="2002"/>
                </a:cubicBezTo>
                <a:cubicBezTo>
                  <a:pt x="1559" y="1646"/>
                  <a:pt x="1559" y="1646"/>
                  <a:pt x="1559" y="1646"/>
                </a:cubicBezTo>
                <a:cubicBezTo>
                  <a:pt x="1558" y="1475"/>
                  <a:pt x="1422" y="1336"/>
                  <a:pt x="1253" y="1330"/>
                </a:cubicBezTo>
                <a:close/>
                <a:moveTo>
                  <a:pt x="599" y="143"/>
                </a:moveTo>
                <a:cubicBezTo>
                  <a:pt x="615" y="138"/>
                  <a:pt x="633" y="135"/>
                  <a:pt x="651" y="134"/>
                </a:cubicBezTo>
                <a:cubicBezTo>
                  <a:pt x="658" y="134"/>
                  <a:pt x="665" y="132"/>
                  <a:pt x="671" y="129"/>
                </a:cubicBezTo>
                <a:cubicBezTo>
                  <a:pt x="717" y="105"/>
                  <a:pt x="767" y="92"/>
                  <a:pt x="818" y="92"/>
                </a:cubicBezTo>
                <a:cubicBezTo>
                  <a:pt x="1006" y="92"/>
                  <a:pt x="1160" y="261"/>
                  <a:pt x="1160" y="469"/>
                </a:cubicBezTo>
                <a:cubicBezTo>
                  <a:pt x="1160" y="475"/>
                  <a:pt x="1160" y="481"/>
                  <a:pt x="1160" y="487"/>
                </a:cubicBezTo>
                <a:cubicBezTo>
                  <a:pt x="1123" y="450"/>
                  <a:pt x="1072" y="427"/>
                  <a:pt x="1016" y="427"/>
                </a:cubicBezTo>
                <a:cubicBezTo>
                  <a:pt x="702" y="427"/>
                  <a:pt x="702" y="427"/>
                  <a:pt x="702" y="427"/>
                </a:cubicBezTo>
                <a:cubicBezTo>
                  <a:pt x="683" y="427"/>
                  <a:pt x="665" y="421"/>
                  <a:pt x="650" y="410"/>
                </a:cubicBezTo>
                <a:cubicBezTo>
                  <a:pt x="638" y="400"/>
                  <a:pt x="628" y="388"/>
                  <a:pt x="622" y="373"/>
                </a:cubicBezTo>
                <a:cubicBezTo>
                  <a:pt x="613" y="350"/>
                  <a:pt x="590" y="336"/>
                  <a:pt x="566" y="338"/>
                </a:cubicBezTo>
                <a:cubicBezTo>
                  <a:pt x="542" y="339"/>
                  <a:pt x="521" y="356"/>
                  <a:pt x="515" y="380"/>
                </a:cubicBezTo>
                <a:cubicBezTo>
                  <a:pt x="497" y="450"/>
                  <a:pt x="460" y="515"/>
                  <a:pt x="410" y="567"/>
                </a:cubicBezTo>
                <a:cubicBezTo>
                  <a:pt x="364" y="376"/>
                  <a:pt x="448" y="187"/>
                  <a:pt x="599" y="143"/>
                </a:cubicBezTo>
                <a:close/>
                <a:moveTo>
                  <a:pt x="558" y="941"/>
                </a:moveTo>
                <a:cubicBezTo>
                  <a:pt x="498" y="867"/>
                  <a:pt x="459" y="768"/>
                  <a:pt x="447" y="660"/>
                </a:cubicBezTo>
                <a:cubicBezTo>
                  <a:pt x="505" y="608"/>
                  <a:pt x="551" y="543"/>
                  <a:pt x="581" y="472"/>
                </a:cubicBezTo>
                <a:cubicBezTo>
                  <a:pt x="585" y="476"/>
                  <a:pt x="590" y="480"/>
                  <a:pt x="595" y="484"/>
                </a:cubicBezTo>
                <a:cubicBezTo>
                  <a:pt x="626" y="507"/>
                  <a:pt x="663" y="519"/>
                  <a:pt x="702" y="519"/>
                </a:cubicBezTo>
                <a:cubicBezTo>
                  <a:pt x="1016" y="519"/>
                  <a:pt x="1016" y="519"/>
                  <a:pt x="1016" y="519"/>
                </a:cubicBezTo>
                <a:cubicBezTo>
                  <a:pt x="1060" y="519"/>
                  <a:pt x="1099" y="546"/>
                  <a:pt x="1116" y="584"/>
                </a:cubicBezTo>
                <a:cubicBezTo>
                  <a:pt x="1116" y="584"/>
                  <a:pt x="1116" y="585"/>
                  <a:pt x="1116" y="585"/>
                </a:cubicBezTo>
                <a:cubicBezTo>
                  <a:pt x="1116" y="845"/>
                  <a:pt x="965" y="1057"/>
                  <a:pt x="779" y="1057"/>
                </a:cubicBezTo>
                <a:cubicBezTo>
                  <a:pt x="698" y="1057"/>
                  <a:pt x="620" y="1016"/>
                  <a:pt x="558" y="941"/>
                </a:cubicBezTo>
                <a:close/>
                <a:moveTo>
                  <a:pt x="664" y="1129"/>
                </a:moveTo>
                <a:cubicBezTo>
                  <a:pt x="701" y="1142"/>
                  <a:pt x="739" y="1149"/>
                  <a:pt x="779" y="1149"/>
                </a:cubicBezTo>
                <a:cubicBezTo>
                  <a:pt x="818" y="1149"/>
                  <a:pt x="857" y="1142"/>
                  <a:pt x="894" y="1129"/>
                </a:cubicBezTo>
                <a:cubicBezTo>
                  <a:pt x="911" y="1217"/>
                  <a:pt x="959" y="1294"/>
                  <a:pt x="1028" y="1347"/>
                </a:cubicBezTo>
                <a:cubicBezTo>
                  <a:pt x="786" y="1691"/>
                  <a:pt x="786" y="1691"/>
                  <a:pt x="786" y="1691"/>
                </a:cubicBezTo>
                <a:cubicBezTo>
                  <a:pt x="784" y="1694"/>
                  <a:pt x="782" y="1695"/>
                  <a:pt x="779" y="1695"/>
                </a:cubicBezTo>
                <a:cubicBezTo>
                  <a:pt x="776" y="1695"/>
                  <a:pt x="774" y="1694"/>
                  <a:pt x="773" y="1691"/>
                </a:cubicBezTo>
                <a:cubicBezTo>
                  <a:pt x="530" y="1347"/>
                  <a:pt x="530" y="1347"/>
                  <a:pt x="530" y="1347"/>
                </a:cubicBezTo>
                <a:cubicBezTo>
                  <a:pt x="599" y="1294"/>
                  <a:pt x="648" y="1217"/>
                  <a:pt x="664" y="1129"/>
                </a:cubicBezTo>
                <a:close/>
                <a:moveTo>
                  <a:pt x="1466" y="1956"/>
                </a:moveTo>
                <a:cubicBezTo>
                  <a:pt x="1107" y="1956"/>
                  <a:pt x="1107" y="1956"/>
                  <a:pt x="1107" y="1956"/>
                </a:cubicBezTo>
                <a:cubicBezTo>
                  <a:pt x="451" y="1956"/>
                  <a:pt x="451" y="1956"/>
                  <a:pt x="451" y="1956"/>
                </a:cubicBezTo>
                <a:cubicBezTo>
                  <a:pt x="92" y="1956"/>
                  <a:pt x="92" y="1956"/>
                  <a:pt x="92" y="1956"/>
                </a:cubicBezTo>
                <a:cubicBezTo>
                  <a:pt x="92" y="1646"/>
                  <a:pt x="92" y="1646"/>
                  <a:pt x="92" y="1646"/>
                </a:cubicBezTo>
                <a:cubicBezTo>
                  <a:pt x="92" y="1522"/>
                  <a:pt x="192" y="1422"/>
                  <a:pt x="316" y="1422"/>
                </a:cubicBezTo>
                <a:cubicBezTo>
                  <a:pt x="318" y="1422"/>
                  <a:pt x="392" y="1420"/>
                  <a:pt x="451" y="1393"/>
                </a:cubicBezTo>
                <a:cubicBezTo>
                  <a:pt x="697" y="1744"/>
                  <a:pt x="697" y="1744"/>
                  <a:pt x="697" y="1744"/>
                </a:cubicBezTo>
                <a:cubicBezTo>
                  <a:pt x="716" y="1771"/>
                  <a:pt x="746" y="1787"/>
                  <a:pt x="779" y="1787"/>
                </a:cubicBezTo>
                <a:cubicBezTo>
                  <a:pt x="779" y="1787"/>
                  <a:pt x="779" y="1787"/>
                  <a:pt x="779" y="1787"/>
                </a:cubicBezTo>
                <a:cubicBezTo>
                  <a:pt x="812" y="1787"/>
                  <a:pt x="842" y="1771"/>
                  <a:pt x="861" y="1744"/>
                </a:cubicBezTo>
                <a:cubicBezTo>
                  <a:pt x="1108" y="1393"/>
                  <a:pt x="1108" y="1393"/>
                  <a:pt x="1108" y="1393"/>
                </a:cubicBezTo>
                <a:cubicBezTo>
                  <a:pt x="1174" y="1422"/>
                  <a:pt x="1240" y="1422"/>
                  <a:pt x="1242" y="1422"/>
                </a:cubicBezTo>
                <a:cubicBezTo>
                  <a:pt x="1366" y="1422"/>
                  <a:pt x="1466" y="1522"/>
                  <a:pt x="1466" y="1646"/>
                </a:cubicBezTo>
                <a:cubicBezTo>
                  <a:pt x="1466" y="1956"/>
                  <a:pt x="1466" y="1956"/>
                  <a:pt x="1466" y="19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7" name="Group 86" descr="This is an icon of a chart. "/>
          <p:cNvGrpSpPr/>
          <p:nvPr/>
        </p:nvGrpSpPr>
        <p:grpSpPr>
          <a:xfrm>
            <a:off x="8574429" y="1249829"/>
            <a:ext cx="392258" cy="186494"/>
            <a:chOff x="4254500" y="2100263"/>
            <a:chExt cx="1906588" cy="906463"/>
          </a:xfrm>
        </p:grpSpPr>
        <p:sp>
          <p:nvSpPr>
            <p:cNvPr id="88"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0" name="TextBox 39">
            <a:extLst>
              <a:ext uri="{FF2B5EF4-FFF2-40B4-BE49-F238E27FC236}">
                <a16:creationId xmlns:a16="http://schemas.microsoft.com/office/drawing/2014/main" id="{FFAEF1C8-817C-4EBC-A4FB-3ED2DB7FCBF8}"/>
              </a:ext>
            </a:extLst>
          </p:cNvPr>
          <p:cNvSpPr txBox="1"/>
          <p:nvPr/>
        </p:nvSpPr>
        <p:spPr>
          <a:xfrm>
            <a:off x="4725432" y="165381"/>
            <a:ext cx="274113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DATA DRIVEN </a:t>
            </a:r>
          </a:p>
        </p:txBody>
      </p:sp>
      <p:sp>
        <p:nvSpPr>
          <p:cNvPr id="2" name="Title 1" hidden="1">
            <a:extLst>
              <a:ext uri="{FF2B5EF4-FFF2-40B4-BE49-F238E27FC236}">
                <a16:creationId xmlns:a16="http://schemas.microsoft.com/office/drawing/2014/main" id="{8BD7D413-936A-4A2D-83E0-6714C8DB077C}"/>
              </a:ext>
            </a:extLst>
          </p:cNvPr>
          <p:cNvSpPr>
            <a:spLocks noGrp="1"/>
          </p:cNvSpPr>
          <p:nvPr>
            <p:ph type="title"/>
          </p:nvPr>
        </p:nvSpPr>
        <p:spPr/>
        <p:txBody>
          <a:bodyPr/>
          <a:lstStyle/>
          <a:p>
            <a:r>
              <a:rPr lang="en-US" dirty="0"/>
              <a:t>Slide 4</a:t>
            </a:r>
          </a:p>
        </p:txBody>
      </p:sp>
      <p:sp>
        <p:nvSpPr>
          <p:cNvPr id="3" name="TextBox 2">
            <a:extLst>
              <a:ext uri="{FF2B5EF4-FFF2-40B4-BE49-F238E27FC236}">
                <a16:creationId xmlns:a16="http://schemas.microsoft.com/office/drawing/2014/main" id="{201B3CDE-C840-4C8A-8CD1-74DDC360FA1F}"/>
              </a:ext>
            </a:extLst>
          </p:cNvPr>
          <p:cNvSpPr txBox="1"/>
          <p:nvPr/>
        </p:nvSpPr>
        <p:spPr>
          <a:xfrm>
            <a:off x="3661222" y="6337570"/>
            <a:ext cx="5716211" cy="369332"/>
          </a:xfrm>
          <a:prstGeom prst="rect">
            <a:avLst/>
          </a:prstGeom>
          <a:noFill/>
        </p:spPr>
        <p:txBody>
          <a:bodyPr wrap="square" rtlCol="0">
            <a:spAutoFit/>
          </a:bodyPr>
          <a:lstStyle/>
          <a:p>
            <a:r>
              <a:rPr lang="en-US" dirty="0"/>
              <a:t>We are interested in only in 30% difference result </a:t>
            </a:r>
          </a:p>
        </p:txBody>
      </p:sp>
      <p:sp>
        <p:nvSpPr>
          <p:cNvPr id="49" name="Rectangle 48">
            <a:extLst>
              <a:ext uri="{FF2B5EF4-FFF2-40B4-BE49-F238E27FC236}">
                <a16:creationId xmlns:a16="http://schemas.microsoft.com/office/drawing/2014/main" id="{DCE0D182-21FC-47E0-9231-D3A8A9A215D8}"/>
              </a:ext>
              <a:ext uri="{C183D7F6-B498-43B3-948B-1728B52AA6E4}">
                <adec:decorative xmlns:adec="http://schemas.microsoft.com/office/drawing/2017/decorative" val="1"/>
              </a:ext>
            </a:extLst>
          </p:cNvPr>
          <p:cNvSpPr/>
          <p:nvPr/>
        </p:nvSpPr>
        <p:spPr>
          <a:xfrm>
            <a:off x="3709695" y="6291879"/>
            <a:ext cx="4864734" cy="487052"/>
          </a:xfrm>
          <a:prstGeom prst="rect">
            <a:avLst/>
          </a:prstGeom>
          <a:gradFill flip="none" rotWithShape="1">
            <a:gsLst>
              <a:gs pos="69000">
                <a:srgbClr val="BABABA">
                  <a:alpha val="0"/>
                </a:srgbClr>
              </a:gs>
              <a:gs pos="0">
                <a:srgbClr val="BABABA"/>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A8E0BF77-6877-4F94-B12E-B3A36AECE05F}"/>
              </a:ext>
            </a:extLst>
          </p:cNvPr>
          <p:cNvGrpSpPr/>
          <p:nvPr/>
        </p:nvGrpSpPr>
        <p:grpSpPr>
          <a:xfrm>
            <a:off x="1803221" y="1087732"/>
            <a:ext cx="3464049" cy="5052383"/>
            <a:chOff x="648369" y="969859"/>
            <a:chExt cx="3464049" cy="5052383"/>
          </a:xfrm>
        </p:grpSpPr>
        <p:sp>
          <p:nvSpPr>
            <p:cNvPr id="96" name="Rectangle 95">
              <a:extLst>
                <a:ext uri="{C183D7F6-B498-43B3-948B-1728B52AA6E4}">
                  <adec:decorative xmlns:adec="http://schemas.microsoft.com/office/drawing/2017/decorative" val="1"/>
                </a:ext>
              </a:extLst>
            </p:cNvPr>
            <p:cNvSpPr/>
            <p:nvPr/>
          </p:nvSpPr>
          <p:spPr>
            <a:xfrm>
              <a:off x="914833" y="969859"/>
              <a:ext cx="3183074" cy="746432"/>
            </a:xfrm>
            <a:prstGeom prst="rect">
              <a:avLst/>
            </a:prstGeom>
            <a:gradFill flip="none" rotWithShape="1">
              <a:gsLst>
                <a:gs pos="100000">
                  <a:schemeClr val="bg1"/>
                </a:gs>
                <a:gs pos="54000">
                  <a:srgbClr val="515A6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Oval 77">
              <a:extLst>
                <a:ext uri="{C183D7F6-B498-43B3-948B-1728B52AA6E4}">
                  <adec:decorative xmlns:adec="http://schemas.microsoft.com/office/drawing/2017/decorative" val="1"/>
                </a:ext>
              </a:extLst>
            </p:cNvPr>
            <p:cNvSpPr/>
            <p:nvPr/>
          </p:nvSpPr>
          <p:spPr>
            <a:xfrm>
              <a:off x="648369" y="969860"/>
              <a:ext cx="746432" cy="74643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descr="This is an icon of paper money."/>
            <p:cNvGrpSpPr/>
            <p:nvPr/>
          </p:nvGrpSpPr>
          <p:grpSpPr>
            <a:xfrm>
              <a:off x="841066" y="1240522"/>
              <a:ext cx="361038" cy="205107"/>
              <a:chOff x="3283332" y="3275035"/>
              <a:chExt cx="479215" cy="272245"/>
            </a:xfrm>
          </p:grpSpPr>
          <p:sp>
            <p:nvSpPr>
              <p:cNvPr id="81" name="Freeform 11"/>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12"/>
              <p:cNvSpPr>
                <a:spLocks noEditPoints="1"/>
              </p:cNvSpPr>
              <p:nvPr/>
            </p:nvSpPr>
            <p:spPr bwMode="auto">
              <a:xfrm>
                <a:off x="3381245" y="3337126"/>
                <a:ext cx="282594"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13"/>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4"/>
              <p:cNvSpPr>
                <a:spLocks noEditPoints="1"/>
              </p:cNvSpPr>
              <p:nvPr/>
            </p:nvSpPr>
            <p:spPr bwMode="auto">
              <a:xfrm>
                <a:off x="3518959" y="3368967"/>
                <a:ext cx="61295"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7" name="TextBox 106"/>
            <p:cNvSpPr txBox="1"/>
            <p:nvPr/>
          </p:nvSpPr>
          <p:spPr>
            <a:xfrm>
              <a:off x="1433303" y="997535"/>
              <a:ext cx="2170466" cy="492443"/>
            </a:xfrm>
            <a:prstGeom prst="rect">
              <a:avLst/>
            </a:prstGeom>
            <a:noFill/>
          </p:spPr>
          <p:txBody>
            <a:bodyPr wrap="none" lIns="0" tIns="0" rIns="0" bIns="0" rtlCol="0">
              <a:spAutoFit/>
            </a:bodyPr>
            <a:lstStyle/>
            <a:p>
              <a:r>
                <a:rPr lang="en-US" sz="3200" dirty="0">
                  <a:solidFill>
                    <a:schemeClr val="bg1"/>
                  </a:solidFill>
                  <a:latin typeface="+mj-lt"/>
                </a:rPr>
                <a:t>Living area</a:t>
              </a:r>
            </a:p>
          </p:txBody>
        </p:sp>
        <p:sp>
          <p:nvSpPr>
            <p:cNvPr id="94" name="TextBox 93"/>
            <p:cNvSpPr txBox="1"/>
            <p:nvPr/>
          </p:nvSpPr>
          <p:spPr>
            <a:xfrm>
              <a:off x="966060" y="5375911"/>
              <a:ext cx="3146358" cy="646331"/>
            </a:xfrm>
            <a:prstGeom prst="rect">
              <a:avLst/>
            </a:prstGeom>
            <a:noFill/>
          </p:spPr>
          <p:txBody>
            <a:bodyPr wrap="square" lIns="0" tIns="0" rIns="0" bIns="0" rtlCol="0">
              <a:spAutoFit/>
            </a:bodyPr>
            <a:lstStyle/>
            <a:p>
              <a:pPr algn="ctr"/>
              <a:r>
                <a:rPr lang="en-US" sz="1400" dirty="0"/>
                <a:t>Relation of </a:t>
              </a:r>
              <a:r>
                <a:rPr lang="en-US" sz="1400" b="1" dirty="0"/>
                <a:t>average difference </a:t>
              </a:r>
              <a:r>
                <a:rPr lang="en-US" sz="1400" dirty="0"/>
                <a:t>between renovated and NOT renovated housing and </a:t>
              </a:r>
              <a:r>
                <a:rPr lang="en-US" sz="1400" b="1" dirty="0"/>
                <a:t>number of bathrooms </a:t>
              </a:r>
              <a:r>
                <a:rPr lang="en-US" sz="1400" dirty="0"/>
                <a:t>in a house </a:t>
              </a:r>
            </a:p>
          </p:txBody>
        </p:sp>
        <p:graphicFrame>
          <p:nvGraphicFramePr>
            <p:cNvPr id="44" name="Chart 43">
              <a:extLst>
                <a:ext uri="{FF2B5EF4-FFF2-40B4-BE49-F238E27FC236}">
                  <a16:creationId xmlns:a16="http://schemas.microsoft.com/office/drawing/2014/main" id="{FD9042FE-34AF-4E0F-BED8-8A371DE382C4}"/>
                </a:ext>
              </a:extLst>
            </p:cNvPr>
            <p:cNvGraphicFramePr>
              <a:graphicFrameLocks/>
            </p:cNvGraphicFramePr>
            <p:nvPr>
              <p:extLst>
                <p:ext uri="{D42A27DB-BD31-4B8C-83A1-F6EECF244321}">
                  <p14:modId xmlns:p14="http://schemas.microsoft.com/office/powerpoint/2010/main" val="1156634945"/>
                </p:ext>
              </p:extLst>
            </p:nvPr>
          </p:nvGraphicFramePr>
          <p:xfrm>
            <a:off x="856595" y="1900454"/>
            <a:ext cx="3183075" cy="3264056"/>
          </p:xfrm>
          <a:graphic>
            <a:graphicData uri="http://schemas.openxmlformats.org/drawingml/2006/chart">
              <c:chart xmlns:c="http://schemas.openxmlformats.org/drawingml/2006/chart" xmlns:r="http://schemas.openxmlformats.org/officeDocument/2006/relationships" r:id="rId3"/>
            </a:graphicData>
          </a:graphic>
        </p:graphicFrame>
        <p:sp>
          <p:nvSpPr>
            <p:cNvPr id="51" name="TextBox 50">
              <a:extLst>
                <a:ext uri="{FF2B5EF4-FFF2-40B4-BE49-F238E27FC236}">
                  <a16:creationId xmlns:a16="http://schemas.microsoft.com/office/drawing/2014/main" id="{DB9DDDF9-5B3A-47C4-84FB-8464516B3876}"/>
                </a:ext>
              </a:extLst>
            </p:cNvPr>
            <p:cNvSpPr txBox="1"/>
            <p:nvPr/>
          </p:nvSpPr>
          <p:spPr>
            <a:xfrm>
              <a:off x="1394202" y="1363635"/>
              <a:ext cx="746432" cy="369332"/>
            </a:xfrm>
            <a:prstGeom prst="rect">
              <a:avLst/>
            </a:prstGeom>
            <a:noFill/>
          </p:spPr>
          <p:txBody>
            <a:bodyPr wrap="square">
              <a:spAutoFit/>
            </a:bodyPr>
            <a:lstStyle/>
            <a:p>
              <a:r>
                <a:rPr lang="en-US" b="1" dirty="0">
                  <a:solidFill>
                    <a:schemeClr val="bg1"/>
                  </a:solidFill>
                </a:rPr>
                <a:t>(</a:t>
              </a:r>
              <a:r>
                <a:rPr lang="en-US" b="1" dirty="0" err="1">
                  <a:solidFill>
                    <a:schemeClr val="bg1"/>
                  </a:solidFill>
                </a:rPr>
                <a:t>Sqft</a:t>
              </a:r>
              <a:r>
                <a:rPr lang="en-US" b="1" dirty="0">
                  <a:solidFill>
                    <a:schemeClr val="bg1"/>
                  </a:solidFill>
                </a:rPr>
                <a:t>)</a:t>
              </a:r>
              <a:endParaRPr lang="en-US" sz="1800" b="1" dirty="0">
                <a:solidFill>
                  <a:schemeClr val="bg1"/>
                </a:solidFill>
              </a:endParaRPr>
            </a:p>
          </p:txBody>
        </p:sp>
      </p:grpSp>
      <p:grpSp>
        <p:nvGrpSpPr>
          <p:cNvPr id="8" name="Group 7">
            <a:extLst>
              <a:ext uri="{FF2B5EF4-FFF2-40B4-BE49-F238E27FC236}">
                <a16:creationId xmlns:a16="http://schemas.microsoft.com/office/drawing/2014/main" id="{A535E55C-CDE4-472B-BDE0-8CD3B27369D6}"/>
              </a:ext>
            </a:extLst>
          </p:cNvPr>
          <p:cNvGrpSpPr/>
          <p:nvPr/>
        </p:nvGrpSpPr>
        <p:grpSpPr>
          <a:xfrm>
            <a:off x="6887832" y="983854"/>
            <a:ext cx="7009687" cy="5164468"/>
            <a:chOff x="4502535" y="969860"/>
            <a:chExt cx="7009687" cy="5164468"/>
          </a:xfrm>
        </p:grpSpPr>
        <p:sp>
          <p:nvSpPr>
            <p:cNvPr id="97" name="Rectangle 96">
              <a:extLst>
                <a:ext uri="{C183D7F6-B498-43B3-948B-1728B52AA6E4}">
                  <adec:decorative xmlns:adec="http://schemas.microsoft.com/office/drawing/2017/decorative" val="1"/>
                </a:ext>
              </a:extLst>
            </p:cNvPr>
            <p:cNvSpPr/>
            <p:nvPr/>
          </p:nvSpPr>
          <p:spPr>
            <a:xfrm>
              <a:off x="4883272" y="969860"/>
              <a:ext cx="3464767" cy="746432"/>
            </a:xfrm>
            <a:prstGeom prst="rect">
              <a:avLst/>
            </a:prstGeom>
            <a:gradFill flip="none" rotWithShape="1">
              <a:gsLst>
                <a:gs pos="100000">
                  <a:schemeClr val="bg1"/>
                </a:gs>
                <a:gs pos="54000">
                  <a:srgbClr val="85E0E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Oval 85">
              <a:extLst>
                <a:ext uri="{C183D7F6-B498-43B3-948B-1728B52AA6E4}">
                  <adec:decorative xmlns:adec="http://schemas.microsoft.com/office/drawing/2017/decorative" val="1"/>
                </a:ext>
              </a:extLst>
            </p:cNvPr>
            <p:cNvSpPr/>
            <p:nvPr/>
          </p:nvSpPr>
          <p:spPr>
            <a:xfrm>
              <a:off x="4502535" y="969860"/>
              <a:ext cx="746432" cy="746432"/>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TextBox 108"/>
            <p:cNvSpPr txBox="1"/>
            <p:nvPr/>
          </p:nvSpPr>
          <p:spPr>
            <a:xfrm>
              <a:off x="5365173" y="997535"/>
              <a:ext cx="1662315" cy="492443"/>
            </a:xfrm>
            <a:prstGeom prst="rect">
              <a:avLst/>
            </a:prstGeom>
            <a:noFill/>
          </p:spPr>
          <p:txBody>
            <a:bodyPr wrap="none" lIns="0" tIns="0" rIns="0" bIns="0" rtlCol="0">
              <a:spAutoFit/>
            </a:bodyPr>
            <a:lstStyle/>
            <a:p>
              <a:r>
                <a:rPr lang="en-US" sz="3200" dirty="0">
                  <a:solidFill>
                    <a:schemeClr val="bg1"/>
                  </a:solidFill>
                  <a:latin typeface="+mj-lt"/>
                </a:rPr>
                <a:t>Lot area</a:t>
              </a:r>
            </a:p>
          </p:txBody>
        </p:sp>
        <p:sp>
          <p:nvSpPr>
            <p:cNvPr id="48" name="TextBox 47">
              <a:extLst>
                <a:ext uri="{FF2B5EF4-FFF2-40B4-BE49-F238E27FC236}">
                  <a16:creationId xmlns:a16="http://schemas.microsoft.com/office/drawing/2014/main" id="{626D5E2E-1ED4-4393-A80E-D845B61A7D6C}"/>
                </a:ext>
              </a:extLst>
            </p:cNvPr>
            <p:cNvSpPr txBox="1"/>
            <p:nvPr/>
          </p:nvSpPr>
          <p:spPr>
            <a:xfrm>
              <a:off x="4869402" y="5272554"/>
              <a:ext cx="3146358" cy="861774"/>
            </a:xfrm>
            <a:prstGeom prst="rect">
              <a:avLst/>
            </a:prstGeom>
            <a:noFill/>
          </p:spPr>
          <p:txBody>
            <a:bodyPr wrap="square" lIns="0" tIns="0" rIns="0" bIns="0" rtlCol="0">
              <a:spAutoFit/>
            </a:bodyPr>
            <a:lstStyle/>
            <a:p>
              <a:pPr algn="ctr"/>
              <a:r>
                <a:rPr lang="en-US" sz="1400" dirty="0"/>
                <a:t>Relation of </a:t>
              </a:r>
              <a:r>
                <a:rPr lang="en-US" sz="1400" b="1" dirty="0"/>
                <a:t>average difference </a:t>
              </a:r>
              <a:r>
                <a:rPr lang="en-US" sz="1400" dirty="0"/>
                <a:t>between renovated and NOT renovated housing and </a:t>
              </a:r>
              <a:r>
                <a:rPr lang="en-US" sz="1400" b="1" dirty="0"/>
                <a:t>number of bedrooms </a:t>
              </a:r>
              <a:r>
                <a:rPr lang="en-US" sz="1400" dirty="0"/>
                <a:t>in a house </a:t>
              </a:r>
            </a:p>
            <a:p>
              <a:pPr algn="ctr"/>
              <a:endParaRPr lang="en-US" sz="1400" dirty="0"/>
            </a:p>
          </p:txBody>
        </p:sp>
        <p:graphicFrame>
          <p:nvGraphicFramePr>
            <p:cNvPr id="47" name="Chart 46">
              <a:extLst>
                <a:ext uri="{FF2B5EF4-FFF2-40B4-BE49-F238E27FC236}">
                  <a16:creationId xmlns:a16="http://schemas.microsoft.com/office/drawing/2014/main" id="{EE6BDF03-0121-46EC-8B7E-399863E57E4B}"/>
                </a:ext>
              </a:extLst>
            </p:cNvPr>
            <p:cNvGraphicFramePr>
              <a:graphicFrameLocks/>
            </p:cNvGraphicFramePr>
            <p:nvPr>
              <p:extLst>
                <p:ext uri="{D42A27DB-BD31-4B8C-83A1-F6EECF244321}">
                  <p14:modId xmlns:p14="http://schemas.microsoft.com/office/powerpoint/2010/main" val="1556939356"/>
                </p:ext>
              </p:extLst>
            </p:nvPr>
          </p:nvGraphicFramePr>
          <p:xfrm>
            <a:off x="4892072" y="1783656"/>
            <a:ext cx="3190072" cy="3312736"/>
          </p:xfrm>
          <a:graphic>
            <a:graphicData uri="http://schemas.openxmlformats.org/drawingml/2006/chart">
              <c:chart xmlns:c="http://schemas.openxmlformats.org/drawingml/2006/chart" xmlns:r="http://schemas.openxmlformats.org/officeDocument/2006/relationships" r:id="rId4"/>
            </a:graphicData>
          </a:graphic>
        </p:graphicFrame>
        <p:sp>
          <p:nvSpPr>
            <p:cNvPr id="52" name="TextBox 51">
              <a:extLst>
                <a:ext uri="{FF2B5EF4-FFF2-40B4-BE49-F238E27FC236}">
                  <a16:creationId xmlns:a16="http://schemas.microsoft.com/office/drawing/2014/main" id="{54E6C63C-7166-42EA-A8EC-94649309205D}"/>
                </a:ext>
              </a:extLst>
            </p:cNvPr>
            <p:cNvSpPr txBox="1"/>
            <p:nvPr/>
          </p:nvSpPr>
          <p:spPr>
            <a:xfrm>
              <a:off x="5410246" y="1373558"/>
              <a:ext cx="6101976" cy="369332"/>
            </a:xfrm>
            <a:prstGeom prst="rect">
              <a:avLst/>
            </a:prstGeom>
            <a:noFill/>
          </p:spPr>
          <p:txBody>
            <a:bodyPr wrap="square">
              <a:spAutoFit/>
            </a:bodyPr>
            <a:lstStyle/>
            <a:p>
              <a:r>
                <a:rPr lang="en-US" b="1" dirty="0">
                  <a:solidFill>
                    <a:schemeClr val="bg1"/>
                  </a:solidFill>
                </a:rPr>
                <a:t>(</a:t>
              </a:r>
              <a:r>
                <a:rPr lang="en-US" b="1" dirty="0" err="1">
                  <a:solidFill>
                    <a:schemeClr val="bg1"/>
                  </a:solidFill>
                </a:rPr>
                <a:t>Sqft</a:t>
              </a:r>
              <a:r>
                <a:rPr lang="en-US" b="1" dirty="0">
                  <a:solidFill>
                    <a:schemeClr val="bg1"/>
                  </a:solidFill>
                </a:rPr>
                <a:t>)</a:t>
              </a:r>
              <a:endParaRPr lang="en-US" dirty="0"/>
            </a:p>
          </p:txBody>
        </p:sp>
      </p:grpSp>
      <p:pic>
        <p:nvPicPr>
          <p:cNvPr id="11" name="Graphic 10" descr="City with solid fill">
            <a:extLst>
              <a:ext uri="{FF2B5EF4-FFF2-40B4-BE49-F238E27FC236}">
                <a16:creationId xmlns:a16="http://schemas.microsoft.com/office/drawing/2014/main" id="{F31CF78F-FADE-4B3F-84E6-57708EDC792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966787" y="1064472"/>
            <a:ext cx="575824" cy="575824"/>
          </a:xfrm>
          <a:prstGeom prst="rect">
            <a:avLst/>
          </a:prstGeom>
        </p:spPr>
      </p:pic>
    </p:spTree>
    <p:extLst>
      <p:ext uri="{BB962C8B-B14F-4D97-AF65-F5344CB8AC3E}">
        <p14:creationId xmlns:p14="http://schemas.microsoft.com/office/powerpoint/2010/main" val="572191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850240" y="6481179"/>
            <a:ext cx="341760" cy="307777"/>
          </a:xfrm>
          <a:prstGeom prst="rect">
            <a:avLst/>
          </a:prstGeom>
          <a:noFill/>
        </p:spPr>
        <p:txBody>
          <a:bodyPr wrap="none" rtlCol="0">
            <a:spAutoFit/>
          </a:bodyPr>
          <a:lstStyle/>
          <a:p>
            <a:r>
              <a:rPr lang="en-US" sz="1400" b="1" dirty="0">
                <a:solidFill>
                  <a:schemeClr val="bg1"/>
                </a:solidFill>
              </a:rPr>
              <a:t>10</a:t>
            </a:r>
          </a:p>
        </p:txBody>
      </p:sp>
      <p:sp>
        <p:nvSpPr>
          <p:cNvPr id="121" name="TextBox 120"/>
          <p:cNvSpPr txBox="1"/>
          <p:nvPr/>
        </p:nvSpPr>
        <p:spPr>
          <a:xfrm>
            <a:off x="3792094" y="621957"/>
            <a:ext cx="4270400" cy="276999"/>
          </a:xfrm>
          <a:prstGeom prst="rect">
            <a:avLst/>
          </a:prstGeom>
          <a:noFill/>
        </p:spPr>
        <p:txBody>
          <a:bodyPr wrap="none" lIns="0" tIns="0" rIns="0" bIns="0" rtlCol="0">
            <a:spAutoFit/>
          </a:bodyPr>
          <a:lstStyle/>
          <a:p>
            <a:pPr>
              <a:tabLst>
                <a:tab pos="347663" algn="l"/>
              </a:tabLst>
            </a:pPr>
            <a:r>
              <a:rPr lang="en-US" dirty="0">
                <a:solidFill>
                  <a:srgbClr val="30353F"/>
                </a:solidFill>
                <a:latin typeface="+mj-lt"/>
              </a:rPr>
              <a:t>Price difference in renovated housing </a:t>
            </a:r>
          </a:p>
        </p:txBody>
      </p:sp>
      <p:sp>
        <p:nvSpPr>
          <p:cNvPr id="123" name="TextBox 122"/>
          <p:cNvSpPr txBox="1"/>
          <p:nvPr/>
        </p:nvSpPr>
        <p:spPr>
          <a:xfrm>
            <a:off x="8768065" y="898956"/>
            <a:ext cx="644407" cy="276999"/>
          </a:xfrm>
          <a:prstGeom prst="rect">
            <a:avLst/>
          </a:prstGeom>
          <a:noFill/>
        </p:spPr>
        <p:txBody>
          <a:bodyPr wrap="none" lIns="0" tIns="0" rIns="0" bIns="0" rtlCol="0">
            <a:spAutoFit/>
          </a:bodyPr>
          <a:lstStyle/>
          <a:p>
            <a:pPr>
              <a:tabLst>
                <a:tab pos="347663" algn="l"/>
              </a:tabLst>
            </a:pPr>
            <a:r>
              <a:rPr lang="en-US" dirty="0">
                <a:solidFill>
                  <a:srgbClr val="30353F"/>
                </a:solidFill>
                <a:latin typeface="+mj-lt"/>
              </a:rPr>
              <a:t>AFTER</a:t>
            </a:r>
          </a:p>
        </p:txBody>
      </p:sp>
      <p:sp>
        <p:nvSpPr>
          <p:cNvPr id="64" name="TextBox 63"/>
          <p:cNvSpPr txBox="1"/>
          <p:nvPr/>
        </p:nvSpPr>
        <p:spPr>
          <a:xfrm>
            <a:off x="2147481" y="5059732"/>
            <a:ext cx="939360" cy="615553"/>
          </a:xfrm>
          <a:prstGeom prst="rect">
            <a:avLst/>
          </a:prstGeom>
          <a:noFill/>
        </p:spPr>
        <p:txBody>
          <a:bodyPr wrap="none" lIns="0" tIns="0" rIns="0" bIns="0" rtlCol="0">
            <a:spAutoFit/>
          </a:bodyPr>
          <a:lstStyle/>
          <a:p>
            <a:r>
              <a:rPr lang="en-US" sz="4000" b="1" dirty="0">
                <a:solidFill>
                  <a:srgbClr val="98A3AD"/>
                </a:solidFill>
              </a:rPr>
              <a:t>42%</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508981" y="129514"/>
            <a:ext cx="274113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DATA DRIVEN </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sp>
        <p:nvSpPr>
          <p:cNvPr id="41" name="TextBox 40">
            <a:extLst>
              <a:ext uri="{FF2B5EF4-FFF2-40B4-BE49-F238E27FC236}">
                <a16:creationId xmlns:a16="http://schemas.microsoft.com/office/drawing/2014/main" id="{F93E8C2B-094A-455F-8D99-B706E79D2B42}"/>
              </a:ext>
            </a:extLst>
          </p:cNvPr>
          <p:cNvSpPr txBox="1"/>
          <p:nvPr/>
        </p:nvSpPr>
        <p:spPr>
          <a:xfrm>
            <a:off x="2166115" y="898956"/>
            <a:ext cx="1438302" cy="369332"/>
          </a:xfrm>
          <a:prstGeom prst="rect">
            <a:avLst/>
          </a:prstGeom>
          <a:noFill/>
        </p:spPr>
        <p:txBody>
          <a:bodyPr wrap="square">
            <a:spAutoFit/>
          </a:bodyPr>
          <a:lstStyle/>
          <a:p>
            <a:r>
              <a:rPr lang="en-US" dirty="0">
                <a:solidFill>
                  <a:srgbClr val="30353F"/>
                </a:solidFill>
                <a:latin typeface="+mj-lt"/>
              </a:rPr>
              <a:t>BEFORE </a:t>
            </a:r>
            <a:endParaRPr lang="en-US" dirty="0"/>
          </a:p>
        </p:txBody>
      </p:sp>
      <p:grpSp>
        <p:nvGrpSpPr>
          <p:cNvPr id="10" name="Group 9">
            <a:extLst>
              <a:ext uri="{FF2B5EF4-FFF2-40B4-BE49-F238E27FC236}">
                <a16:creationId xmlns:a16="http://schemas.microsoft.com/office/drawing/2014/main" id="{BFD66954-A956-4561-A786-9E2E8EF4ADF6}"/>
              </a:ext>
            </a:extLst>
          </p:cNvPr>
          <p:cNvGrpSpPr/>
          <p:nvPr/>
        </p:nvGrpSpPr>
        <p:grpSpPr>
          <a:xfrm>
            <a:off x="865050" y="1182715"/>
            <a:ext cx="3680308" cy="4611679"/>
            <a:chOff x="4255845" y="1257002"/>
            <a:chExt cx="3680308" cy="4611679"/>
          </a:xfrm>
        </p:grpSpPr>
        <p:sp>
          <p:nvSpPr>
            <p:cNvPr id="138" name="Rectangle 137">
              <a:extLst>
                <a:ext uri="{C183D7F6-B498-43B3-948B-1728B52AA6E4}">
                  <adec:decorative xmlns:adec="http://schemas.microsoft.com/office/drawing/2017/decorative" val="1"/>
                </a:ext>
              </a:extLst>
            </p:cNvPr>
            <p:cNvSpPr/>
            <p:nvPr/>
          </p:nvSpPr>
          <p:spPr>
            <a:xfrm>
              <a:off x="5022683" y="2396489"/>
              <a:ext cx="2162981" cy="3472192"/>
            </a:xfrm>
            <a:prstGeom prst="rect">
              <a:avLst/>
            </a:prstGeom>
            <a:gradFill flip="none" rotWithShape="1">
              <a:gsLst>
                <a:gs pos="100000">
                  <a:srgbClr val="98A3AD">
                    <a:alpha val="0"/>
                  </a:srgbClr>
                </a:gs>
                <a:gs pos="0">
                  <a:srgbClr val="98A3AD"/>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TextBox 124"/>
            <p:cNvSpPr txBox="1"/>
            <p:nvPr/>
          </p:nvSpPr>
          <p:spPr>
            <a:xfrm>
              <a:off x="5018682" y="3721965"/>
              <a:ext cx="2154637" cy="1231106"/>
            </a:xfrm>
            <a:prstGeom prst="rect">
              <a:avLst/>
            </a:prstGeom>
            <a:noFill/>
          </p:spPr>
          <p:txBody>
            <a:bodyPr wrap="square" lIns="0" tIns="0" rIns="0" bIns="0" rtlCol="0">
              <a:spAutoFit/>
            </a:bodyPr>
            <a:lstStyle>
              <a:defPPr>
                <a:defRPr lang="en-US"/>
              </a:defPPr>
              <a:lvl1pPr algn="ctr">
                <a:defRPr sz="1600">
                  <a:solidFill>
                    <a:schemeClr val="bg1"/>
                  </a:solidFill>
                </a:defRPr>
              </a:lvl1pPr>
            </a:lstStyle>
            <a:p>
              <a:r>
                <a:rPr lang="en-US" dirty="0">
                  <a:solidFill>
                    <a:srgbClr val="30353F"/>
                  </a:solidFill>
                </a:rPr>
                <a:t>Before applying recommendations.</a:t>
              </a:r>
            </a:p>
            <a:p>
              <a:r>
                <a:rPr lang="en-US" dirty="0">
                  <a:solidFill>
                    <a:srgbClr val="30353F"/>
                  </a:solidFill>
                </a:rPr>
                <a:t>Selecting a house on random </a:t>
              </a:r>
            </a:p>
            <a:p>
              <a:endParaRPr lang="en-US" dirty="0">
                <a:solidFill>
                  <a:srgbClr val="30353F"/>
                </a:solidFill>
              </a:endParaRPr>
            </a:p>
          </p:txBody>
        </p:sp>
        <p:grpSp>
          <p:nvGrpSpPr>
            <p:cNvPr id="42" name="Group 41">
              <a:extLst>
                <a:ext uri="{FF2B5EF4-FFF2-40B4-BE49-F238E27FC236}">
                  <a16:creationId xmlns:a16="http://schemas.microsoft.com/office/drawing/2014/main" id="{DC270752-4EF7-4AAE-9589-64AB2F3C833B}"/>
                </a:ext>
                <a:ext uri="{C183D7F6-B498-43B3-948B-1728B52AA6E4}">
                  <adec:decorative xmlns:adec="http://schemas.microsoft.com/office/drawing/2017/decorative" val="1"/>
                </a:ext>
              </a:extLst>
            </p:cNvPr>
            <p:cNvGrpSpPr/>
            <p:nvPr/>
          </p:nvGrpSpPr>
          <p:grpSpPr>
            <a:xfrm>
              <a:off x="4255845" y="1257002"/>
              <a:ext cx="3680308" cy="2453538"/>
              <a:chOff x="4064749" y="1192972"/>
              <a:chExt cx="4062503" cy="2708336"/>
            </a:xfrm>
          </p:grpSpPr>
          <p:grpSp>
            <p:nvGrpSpPr>
              <p:cNvPr id="43" name="Group 42">
                <a:extLst>
                  <a:ext uri="{FF2B5EF4-FFF2-40B4-BE49-F238E27FC236}">
                    <a16:creationId xmlns:a16="http://schemas.microsoft.com/office/drawing/2014/main" id="{25FC0F1D-40F5-4563-9027-CBBA6C8FB9A9}"/>
                  </a:ext>
                </a:extLst>
              </p:cNvPr>
              <p:cNvGrpSpPr/>
              <p:nvPr/>
            </p:nvGrpSpPr>
            <p:grpSpPr>
              <a:xfrm>
                <a:off x="4064749" y="1192972"/>
                <a:ext cx="4062503" cy="2708336"/>
                <a:chOff x="4064749" y="1192972"/>
                <a:chExt cx="4062503" cy="2708336"/>
              </a:xfrm>
            </p:grpSpPr>
            <p:graphicFrame>
              <p:nvGraphicFramePr>
                <p:cNvPr id="45" name="Chart 44">
                  <a:extLst>
                    <a:ext uri="{FF2B5EF4-FFF2-40B4-BE49-F238E27FC236}">
                      <a16:creationId xmlns:a16="http://schemas.microsoft.com/office/drawing/2014/main" id="{848DDFE9-426A-4736-8256-D78A5A1C23D1}"/>
                    </a:ext>
                  </a:extLst>
                </p:cNvPr>
                <p:cNvGraphicFramePr/>
                <p:nvPr>
                  <p:extLst>
                    <p:ext uri="{D42A27DB-BD31-4B8C-83A1-F6EECF244321}">
                      <p14:modId xmlns:p14="http://schemas.microsoft.com/office/powerpoint/2010/main" val="435691530"/>
                    </p:ext>
                  </p:extLst>
                </p:nvPr>
              </p:nvGraphicFramePr>
              <p:xfrm>
                <a:off x="4064749" y="1192972"/>
                <a:ext cx="4062503" cy="2708336"/>
              </p:xfrm>
              <a:graphic>
                <a:graphicData uri="http://schemas.openxmlformats.org/drawingml/2006/chart">
                  <c:chart xmlns:c="http://schemas.openxmlformats.org/drawingml/2006/chart" xmlns:r="http://schemas.openxmlformats.org/officeDocument/2006/relationships" r:id="rId2"/>
                </a:graphicData>
              </a:graphic>
            </p:graphicFrame>
            <p:sp>
              <p:nvSpPr>
                <p:cNvPr id="47" name="Oval 46">
                  <a:extLst>
                    <a:ext uri="{FF2B5EF4-FFF2-40B4-BE49-F238E27FC236}">
                      <a16:creationId xmlns:a16="http://schemas.microsoft.com/office/drawing/2014/main" id="{6CE11A64-1AFD-4209-B48C-124B2B1A9ED0}"/>
                    </a:ext>
                  </a:extLst>
                </p:cNvPr>
                <p:cNvSpPr/>
                <p:nvPr/>
              </p:nvSpPr>
              <p:spPr>
                <a:xfrm>
                  <a:off x="5302166" y="1753306"/>
                  <a:ext cx="1587668" cy="15876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4" name="Freeform 5">
                <a:extLst>
                  <a:ext uri="{FF2B5EF4-FFF2-40B4-BE49-F238E27FC236}">
                    <a16:creationId xmlns:a16="http://schemas.microsoft.com/office/drawing/2014/main" id="{FFC75372-DECD-4B70-A982-383A4A92D1C8}"/>
                  </a:ext>
                </a:extLst>
              </p:cNvPr>
              <p:cNvSpPr>
                <a:spLocks noEditPoints="1"/>
              </p:cNvSpPr>
              <p:nvPr/>
            </p:nvSpPr>
            <p:spPr bwMode="auto">
              <a:xfrm>
                <a:off x="5708499" y="2119338"/>
                <a:ext cx="775002" cy="855603"/>
              </a:xfrm>
              <a:custGeom>
                <a:avLst/>
                <a:gdLst>
                  <a:gd name="T0" fmla="*/ 1440 w 1800"/>
                  <a:gd name="T1" fmla="*/ 544 h 2048"/>
                  <a:gd name="T2" fmla="*/ 360 w 1800"/>
                  <a:gd name="T3" fmla="*/ 544 h 2048"/>
                  <a:gd name="T4" fmla="*/ 0 w 1800"/>
                  <a:gd name="T5" fmla="*/ 1868 h 2048"/>
                  <a:gd name="T6" fmla="*/ 1620 w 1800"/>
                  <a:gd name="T7" fmla="*/ 2048 h 2048"/>
                  <a:gd name="T8" fmla="*/ 1176 w 1800"/>
                  <a:gd name="T9" fmla="*/ 1011 h 2048"/>
                  <a:gd name="T10" fmla="*/ 900 w 1800"/>
                  <a:gd name="T11" fmla="*/ 120 h 2048"/>
                  <a:gd name="T12" fmla="*/ 900 w 1800"/>
                  <a:gd name="T13" fmla="*/ 968 h 2048"/>
                  <a:gd name="T14" fmla="*/ 1012 w 1800"/>
                  <a:gd name="T15" fmla="*/ 1096 h 2048"/>
                  <a:gd name="T16" fmla="*/ 788 w 1800"/>
                  <a:gd name="T17" fmla="*/ 1096 h 2048"/>
                  <a:gd name="T18" fmla="*/ 1012 w 1800"/>
                  <a:gd name="T19" fmla="*/ 1096 h 2048"/>
                  <a:gd name="T20" fmla="*/ 180 w 1800"/>
                  <a:gd name="T21" fmla="*/ 1928 h 2048"/>
                  <a:gd name="T22" fmla="*/ 419 w 1800"/>
                  <a:gd name="T23" fmla="*/ 1254 h 2048"/>
                  <a:gd name="T24" fmla="*/ 702 w 1800"/>
                  <a:gd name="T25" fmla="*/ 1550 h 2048"/>
                  <a:gd name="T26" fmla="*/ 778 w 1800"/>
                  <a:gd name="T27" fmla="*/ 1637 h 2048"/>
                  <a:gd name="T28" fmla="*/ 698 w 1800"/>
                  <a:gd name="T29" fmla="*/ 1385 h 2048"/>
                  <a:gd name="T30" fmla="*/ 669 w 1800"/>
                  <a:gd name="T31" fmla="*/ 1414 h 2048"/>
                  <a:gd name="T32" fmla="*/ 645 w 1800"/>
                  <a:gd name="T33" fmla="*/ 1131 h 2048"/>
                  <a:gd name="T34" fmla="*/ 698 w 1800"/>
                  <a:gd name="T35" fmla="*/ 1385 h 2048"/>
                  <a:gd name="T36" fmla="*/ 899 w 1800"/>
                  <a:gd name="T37" fmla="*/ 1638 h 2048"/>
                  <a:gd name="T38" fmla="*/ 901 w 1800"/>
                  <a:gd name="T39" fmla="*/ 1638 h 2048"/>
                  <a:gd name="T40" fmla="*/ 851 w 1800"/>
                  <a:gd name="T41" fmla="*/ 1928 h 2048"/>
                  <a:gd name="T42" fmla="*/ 900 w 1800"/>
                  <a:gd name="T43" fmla="*/ 1628 h 2048"/>
                  <a:gd name="T44" fmla="*/ 813 w 1800"/>
                  <a:gd name="T45" fmla="*/ 1440 h 2048"/>
                  <a:gd name="T46" fmla="*/ 987 w 1800"/>
                  <a:gd name="T47" fmla="*/ 1440 h 2048"/>
                  <a:gd name="T48" fmla="*/ 1155 w 1800"/>
                  <a:gd name="T49" fmla="*/ 1131 h 2048"/>
                  <a:gd name="T50" fmla="*/ 1134 w 1800"/>
                  <a:gd name="T51" fmla="*/ 1417 h 2048"/>
                  <a:gd name="T52" fmla="*/ 1102 w 1800"/>
                  <a:gd name="T53" fmla="*/ 1385 h 2048"/>
                  <a:gd name="T54" fmla="*/ 1155 w 1800"/>
                  <a:gd name="T55" fmla="*/ 1131 h 2048"/>
                  <a:gd name="T56" fmla="*/ 1071 w 1800"/>
                  <a:gd name="T57" fmla="*/ 1928 h 2048"/>
                  <a:gd name="T58" fmla="*/ 1076 w 1800"/>
                  <a:gd name="T59" fmla="*/ 1529 h 2048"/>
                  <a:gd name="T60" fmla="*/ 1188 w 1800"/>
                  <a:gd name="T61" fmla="*/ 1544 h 2048"/>
                  <a:gd name="T62" fmla="*/ 1680 w 1800"/>
                  <a:gd name="T63" fmla="*/ 18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00" h="2048">
                    <a:moveTo>
                      <a:pt x="1176" y="1011"/>
                    </a:moveTo>
                    <a:cubicBezTo>
                      <a:pt x="1334" y="916"/>
                      <a:pt x="1440" y="742"/>
                      <a:pt x="1440" y="544"/>
                    </a:cubicBezTo>
                    <a:cubicBezTo>
                      <a:pt x="1440" y="244"/>
                      <a:pt x="1198" y="0"/>
                      <a:pt x="900" y="0"/>
                    </a:cubicBezTo>
                    <a:cubicBezTo>
                      <a:pt x="602" y="0"/>
                      <a:pt x="360" y="244"/>
                      <a:pt x="360" y="544"/>
                    </a:cubicBezTo>
                    <a:cubicBezTo>
                      <a:pt x="360" y="742"/>
                      <a:pt x="466" y="916"/>
                      <a:pt x="624" y="1011"/>
                    </a:cubicBezTo>
                    <a:cubicBezTo>
                      <a:pt x="269" y="1125"/>
                      <a:pt x="0" y="1460"/>
                      <a:pt x="0" y="1868"/>
                    </a:cubicBezTo>
                    <a:cubicBezTo>
                      <a:pt x="0" y="1967"/>
                      <a:pt x="81" y="2048"/>
                      <a:pt x="180" y="2048"/>
                    </a:cubicBezTo>
                    <a:cubicBezTo>
                      <a:pt x="197" y="2048"/>
                      <a:pt x="1577" y="2048"/>
                      <a:pt x="1620" y="2048"/>
                    </a:cubicBezTo>
                    <a:cubicBezTo>
                      <a:pt x="1719" y="2048"/>
                      <a:pt x="1800" y="1967"/>
                      <a:pt x="1800" y="1868"/>
                    </a:cubicBezTo>
                    <a:cubicBezTo>
                      <a:pt x="1800" y="1460"/>
                      <a:pt x="1531" y="1125"/>
                      <a:pt x="1176" y="1011"/>
                    </a:cubicBezTo>
                    <a:close/>
                    <a:moveTo>
                      <a:pt x="480" y="544"/>
                    </a:moveTo>
                    <a:cubicBezTo>
                      <a:pt x="480" y="310"/>
                      <a:pt x="668" y="120"/>
                      <a:pt x="900" y="120"/>
                    </a:cubicBezTo>
                    <a:cubicBezTo>
                      <a:pt x="1132" y="120"/>
                      <a:pt x="1320" y="310"/>
                      <a:pt x="1320" y="544"/>
                    </a:cubicBezTo>
                    <a:cubicBezTo>
                      <a:pt x="1320" y="778"/>
                      <a:pt x="1132" y="968"/>
                      <a:pt x="900" y="968"/>
                    </a:cubicBezTo>
                    <a:cubicBezTo>
                      <a:pt x="668" y="968"/>
                      <a:pt x="480" y="778"/>
                      <a:pt x="480" y="544"/>
                    </a:cubicBezTo>
                    <a:close/>
                    <a:moveTo>
                      <a:pt x="1012" y="1096"/>
                    </a:moveTo>
                    <a:cubicBezTo>
                      <a:pt x="900" y="1190"/>
                      <a:pt x="900" y="1190"/>
                      <a:pt x="900" y="1190"/>
                    </a:cubicBezTo>
                    <a:cubicBezTo>
                      <a:pt x="788" y="1096"/>
                      <a:pt x="788" y="1096"/>
                      <a:pt x="788" y="1096"/>
                    </a:cubicBezTo>
                    <a:cubicBezTo>
                      <a:pt x="824" y="1091"/>
                      <a:pt x="862" y="1088"/>
                      <a:pt x="900" y="1088"/>
                    </a:cubicBezTo>
                    <a:cubicBezTo>
                      <a:pt x="938" y="1088"/>
                      <a:pt x="976" y="1091"/>
                      <a:pt x="1012" y="1096"/>
                    </a:cubicBezTo>
                    <a:close/>
                    <a:moveTo>
                      <a:pt x="729" y="1928"/>
                    </a:moveTo>
                    <a:cubicBezTo>
                      <a:pt x="180" y="1928"/>
                      <a:pt x="180" y="1928"/>
                      <a:pt x="180" y="1928"/>
                    </a:cubicBezTo>
                    <a:cubicBezTo>
                      <a:pt x="147" y="1928"/>
                      <a:pt x="120" y="1901"/>
                      <a:pt x="120" y="1868"/>
                    </a:cubicBezTo>
                    <a:cubicBezTo>
                      <a:pt x="120" y="1619"/>
                      <a:pt x="237" y="1397"/>
                      <a:pt x="419" y="1254"/>
                    </a:cubicBezTo>
                    <a:cubicBezTo>
                      <a:pt x="610" y="1541"/>
                      <a:pt x="610" y="1541"/>
                      <a:pt x="610" y="1541"/>
                    </a:cubicBezTo>
                    <a:cubicBezTo>
                      <a:pt x="631" y="1573"/>
                      <a:pt x="676" y="1577"/>
                      <a:pt x="702" y="1550"/>
                    </a:cubicBezTo>
                    <a:cubicBezTo>
                      <a:pt x="724" y="1529"/>
                      <a:pt x="724" y="1529"/>
                      <a:pt x="724" y="1529"/>
                    </a:cubicBezTo>
                    <a:cubicBezTo>
                      <a:pt x="778" y="1637"/>
                      <a:pt x="778" y="1637"/>
                      <a:pt x="778" y="1637"/>
                    </a:cubicBezTo>
                    <a:lnTo>
                      <a:pt x="729" y="1928"/>
                    </a:lnTo>
                    <a:close/>
                    <a:moveTo>
                      <a:pt x="698" y="1385"/>
                    </a:moveTo>
                    <a:cubicBezTo>
                      <a:pt x="698" y="1385"/>
                      <a:pt x="698" y="1385"/>
                      <a:pt x="698" y="1385"/>
                    </a:cubicBezTo>
                    <a:cubicBezTo>
                      <a:pt x="669" y="1414"/>
                      <a:pt x="669" y="1414"/>
                      <a:pt x="669" y="1414"/>
                    </a:cubicBezTo>
                    <a:cubicBezTo>
                      <a:pt x="519" y="1188"/>
                      <a:pt x="519" y="1188"/>
                      <a:pt x="519" y="1188"/>
                    </a:cubicBezTo>
                    <a:cubicBezTo>
                      <a:pt x="559" y="1165"/>
                      <a:pt x="601" y="1146"/>
                      <a:pt x="645" y="1131"/>
                    </a:cubicBezTo>
                    <a:cubicBezTo>
                      <a:pt x="650" y="1138"/>
                      <a:pt x="640" y="1129"/>
                      <a:pt x="811" y="1272"/>
                    </a:cubicBezTo>
                    <a:lnTo>
                      <a:pt x="698" y="1385"/>
                    </a:lnTo>
                    <a:close/>
                    <a:moveTo>
                      <a:pt x="851" y="1928"/>
                    </a:moveTo>
                    <a:cubicBezTo>
                      <a:pt x="899" y="1638"/>
                      <a:pt x="899" y="1638"/>
                      <a:pt x="899" y="1638"/>
                    </a:cubicBezTo>
                    <a:cubicBezTo>
                      <a:pt x="900" y="1635"/>
                      <a:pt x="900" y="1631"/>
                      <a:pt x="900" y="1628"/>
                    </a:cubicBezTo>
                    <a:cubicBezTo>
                      <a:pt x="900" y="1631"/>
                      <a:pt x="900" y="1635"/>
                      <a:pt x="901" y="1638"/>
                    </a:cubicBezTo>
                    <a:cubicBezTo>
                      <a:pt x="949" y="1928"/>
                      <a:pt x="949" y="1928"/>
                      <a:pt x="949" y="1928"/>
                    </a:cubicBezTo>
                    <a:lnTo>
                      <a:pt x="851" y="1928"/>
                    </a:lnTo>
                    <a:close/>
                    <a:moveTo>
                      <a:pt x="906" y="1601"/>
                    </a:moveTo>
                    <a:cubicBezTo>
                      <a:pt x="902" y="1610"/>
                      <a:pt x="900" y="1619"/>
                      <a:pt x="900" y="1628"/>
                    </a:cubicBezTo>
                    <a:cubicBezTo>
                      <a:pt x="900" y="1619"/>
                      <a:pt x="898" y="1610"/>
                      <a:pt x="894" y="1601"/>
                    </a:cubicBezTo>
                    <a:cubicBezTo>
                      <a:pt x="813" y="1440"/>
                      <a:pt x="813" y="1440"/>
                      <a:pt x="813" y="1440"/>
                    </a:cubicBezTo>
                    <a:cubicBezTo>
                      <a:pt x="900" y="1353"/>
                      <a:pt x="900" y="1353"/>
                      <a:pt x="900" y="1353"/>
                    </a:cubicBezTo>
                    <a:cubicBezTo>
                      <a:pt x="987" y="1440"/>
                      <a:pt x="987" y="1440"/>
                      <a:pt x="987" y="1440"/>
                    </a:cubicBezTo>
                    <a:lnTo>
                      <a:pt x="906" y="1601"/>
                    </a:lnTo>
                    <a:close/>
                    <a:moveTo>
                      <a:pt x="1155" y="1131"/>
                    </a:moveTo>
                    <a:cubicBezTo>
                      <a:pt x="1205" y="1148"/>
                      <a:pt x="1253" y="1171"/>
                      <a:pt x="1298" y="1197"/>
                    </a:cubicBezTo>
                    <a:cubicBezTo>
                      <a:pt x="1134" y="1417"/>
                      <a:pt x="1134" y="1417"/>
                      <a:pt x="1134" y="1417"/>
                    </a:cubicBezTo>
                    <a:cubicBezTo>
                      <a:pt x="1102" y="1385"/>
                      <a:pt x="1102" y="1385"/>
                      <a:pt x="1102" y="1385"/>
                    </a:cubicBezTo>
                    <a:cubicBezTo>
                      <a:pt x="1102" y="1385"/>
                      <a:pt x="1102" y="1385"/>
                      <a:pt x="1102" y="1385"/>
                    </a:cubicBezTo>
                    <a:cubicBezTo>
                      <a:pt x="989" y="1272"/>
                      <a:pt x="989" y="1272"/>
                      <a:pt x="989" y="1272"/>
                    </a:cubicBezTo>
                    <a:cubicBezTo>
                      <a:pt x="1161" y="1128"/>
                      <a:pt x="1150" y="1138"/>
                      <a:pt x="1155" y="1131"/>
                    </a:cubicBezTo>
                    <a:close/>
                    <a:moveTo>
                      <a:pt x="1620" y="1928"/>
                    </a:moveTo>
                    <a:cubicBezTo>
                      <a:pt x="1071" y="1928"/>
                      <a:pt x="1071" y="1928"/>
                      <a:pt x="1071" y="1928"/>
                    </a:cubicBezTo>
                    <a:cubicBezTo>
                      <a:pt x="1022" y="1637"/>
                      <a:pt x="1022" y="1637"/>
                      <a:pt x="1022" y="1637"/>
                    </a:cubicBezTo>
                    <a:cubicBezTo>
                      <a:pt x="1076" y="1529"/>
                      <a:pt x="1076" y="1529"/>
                      <a:pt x="1076" y="1529"/>
                    </a:cubicBezTo>
                    <a:cubicBezTo>
                      <a:pt x="1098" y="1550"/>
                      <a:pt x="1098" y="1550"/>
                      <a:pt x="1098" y="1550"/>
                    </a:cubicBezTo>
                    <a:cubicBezTo>
                      <a:pt x="1123" y="1576"/>
                      <a:pt x="1166" y="1573"/>
                      <a:pt x="1188" y="1544"/>
                    </a:cubicBezTo>
                    <a:cubicBezTo>
                      <a:pt x="1396" y="1267"/>
                      <a:pt x="1396" y="1267"/>
                      <a:pt x="1396" y="1267"/>
                    </a:cubicBezTo>
                    <a:cubicBezTo>
                      <a:pt x="1569" y="1410"/>
                      <a:pt x="1680" y="1626"/>
                      <a:pt x="1680" y="1868"/>
                    </a:cubicBezTo>
                    <a:cubicBezTo>
                      <a:pt x="1680" y="1901"/>
                      <a:pt x="1653" y="1928"/>
                      <a:pt x="1620" y="1928"/>
                    </a:cubicBezTo>
                    <a:close/>
                  </a:path>
                </a:pathLst>
              </a:custGeom>
              <a:solidFill>
                <a:srgbClr val="98A3AD"/>
              </a:solidFill>
              <a:ln>
                <a:noFill/>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1" name="Group 10">
            <a:extLst>
              <a:ext uri="{FF2B5EF4-FFF2-40B4-BE49-F238E27FC236}">
                <a16:creationId xmlns:a16="http://schemas.microsoft.com/office/drawing/2014/main" id="{42A14CB2-194E-47B5-9C92-5039C4B2A55F}"/>
              </a:ext>
            </a:extLst>
          </p:cNvPr>
          <p:cNvGrpSpPr/>
          <p:nvPr/>
        </p:nvGrpSpPr>
        <p:grpSpPr>
          <a:xfrm>
            <a:off x="7250116" y="1153244"/>
            <a:ext cx="3680307" cy="4728229"/>
            <a:chOff x="319568" y="1217251"/>
            <a:chExt cx="3680307" cy="4728229"/>
          </a:xfrm>
        </p:grpSpPr>
        <p:sp>
          <p:nvSpPr>
            <p:cNvPr id="141" name="Rectangle 140">
              <a:extLst>
                <a:ext uri="{C183D7F6-B498-43B3-948B-1728B52AA6E4}">
                  <adec:decorative xmlns:adec="http://schemas.microsoft.com/office/drawing/2017/decorative" val="1"/>
                </a:ext>
              </a:extLst>
            </p:cNvPr>
            <p:cNvSpPr/>
            <p:nvPr/>
          </p:nvSpPr>
          <p:spPr>
            <a:xfrm>
              <a:off x="1073109" y="2473490"/>
              <a:ext cx="2173221" cy="3471990"/>
            </a:xfrm>
            <a:prstGeom prst="rect">
              <a:avLst/>
            </a:prstGeom>
            <a:gradFill flip="none" rotWithShape="1">
              <a:gsLst>
                <a:gs pos="100000">
                  <a:srgbClr val="30353F">
                    <a:alpha val="0"/>
                  </a:srgbClr>
                </a:gs>
                <a:gs pos="0">
                  <a:srgbClr val="30353F"/>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TextBox 123"/>
            <p:cNvSpPr txBox="1"/>
            <p:nvPr/>
          </p:nvSpPr>
          <p:spPr>
            <a:xfrm>
              <a:off x="1067004" y="3723437"/>
              <a:ext cx="2154636" cy="738664"/>
            </a:xfrm>
            <a:prstGeom prst="rect">
              <a:avLst/>
            </a:prstGeom>
            <a:noFill/>
          </p:spPr>
          <p:txBody>
            <a:bodyPr wrap="square" lIns="0" tIns="0" rIns="0" bIns="0" rtlCol="0">
              <a:spAutoFit/>
            </a:bodyPr>
            <a:lstStyle/>
            <a:p>
              <a:pPr algn="ctr"/>
              <a:r>
                <a:rPr lang="en-US" sz="1600" dirty="0">
                  <a:solidFill>
                    <a:srgbClr val="30353F"/>
                  </a:solidFill>
                </a:rPr>
                <a:t>After applying suggestions to house selection</a:t>
              </a:r>
            </a:p>
          </p:txBody>
        </p:sp>
        <p:sp>
          <p:nvSpPr>
            <p:cNvPr id="143" name="TextBox 142"/>
            <p:cNvSpPr txBox="1"/>
            <p:nvPr/>
          </p:nvSpPr>
          <p:spPr>
            <a:xfrm>
              <a:off x="1703581" y="5239446"/>
              <a:ext cx="841577" cy="615553"/>
            </a:xfrm>
            <a:prstGeom prst="rect">
              <a:avLst/>
            </a:prstGeom>
            <a:noFill/>
          </p:spPr>
          <p:txBody>
            <a:bodyPr wrap="none" lIns="0" tIns="0" rIns="0" bIns="0" rtlCol="0">
              <a:spAutoFit/>
            </a:bodyPr>
            <a:lstStyle/>
            <a:p>
              <a:r>
                <a:rPr lang="en-US" sz="4000" b="1" dirty="0">
                  <a:solidFill>
                    <a:srgbClr val="30353F"/>
                  </a:solidFill>
                </a:rPr>
                <a:t>71%</a:t>
              </a:r>
            </a:p>
          </p:txBody>
        </p:sp>
        <p:grpSp>
          <p:nvGrpSpPr>
            <p:cNvPr id="48" name="Group 47">
              <a:extLst>
                <a:ext uri="{FF2B5EF4-FFF2-40B4-BE49-F238E27FC236}">
                  <a16:creationId xmlns:a16="http://schemas.microsoft.com/office/drawing/2014/main" id="{FBADA7CF-081A-4313-A5AF-31CDA38C6BE7}"/>
                </a:ext>
                <a:ext uri="{C183D7F6-B498-43B3-948B-1728B52AA6E4}">
                  <adec:decorative xmlns:adec="http://schemas.microsoft.com/office/drawing/2017/decorative" val="1"/>
                </a:ext>
              </a:extLst>
            </p:cNvPr>
            <p:cNvGrpSpPr/>
            <p:nvPr/>
          </p:nvGrpSpPr>
          <p:grpSpPr>
            <a:xfrm>
              <a:off x="319568" y="1217251"/>
              <a:ext cx="3680307" cy="2453539"/>
              <a:chOff x="-20046" y="1192970"/>
              <a:chExt cx="4062503" cy="2708336"/>
            </a:xfrm>
          </p:grpSpPr>
          <p:sp>
            <p:nvSpPr>
              <p:cNvPr id="50" name="Oval 49">
                <a:extLst>
                  <a:ext uri="{FF2B5EF4-FFF2-40B4-BE49-F238E27FC236}">
                    <a16:creationId xmlns:a16="http://schemas.microsoft.com/office/drawing/2014/main" id="{1604CFEB-A49F-4755-A8FE-9FA87848C101}"/>
                  </a:ext>
                </a:extLst>
              </p:cNvPr>
              <p:cNvSpPr/>
              <p:nvPr/>
            </p:nvSpPr>
            <p:spPr>
              <a:xfrm>
                <a:off x="1217371" y="1753306"/>
                <a:ext cx="1587668" cy="15876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1" name="Group 50">
                <a:extLst>
                  <a:ext uri="{FF2B5EF4-FFF2-40B4-BE49-F238E27FC236}">
                    <a16:creationId xmlns:a16="http://schemas.microsoft.com/office/drawing/2014/main" id="{F9C39DB0-B3D1-41FB-8A27-09C4B5A15776}"/>
                  </a:ext>
                </a:extLst>
              </p:cNvPr>
              <p:cNvGrpSpPr/>
              <p:nvPr/>
            </p:nvGrpSpPr>
            <p:grpSpPr>
              <a:xfrm>
                <a:off x="-20046" y="1192970"/>
                <a:ext cx="4062503" cy="2708336"/>
                <a:chOff x="825276" y="1527236"/>
                <a:chExt cx="3419288" cy="2279526"/>
              </a:xfrm>
            </p:grpSpPr>
            <p:graphicFrame>
              <p:nvGraphicFramePr>
                <p:cNvPr id="53" name="Chart 52">
                  <a:extLst>
                    <a:ext uri="{FF2B5EF4-FFF2-40B4-BE49-F238E27FC236}">
                      <a16:creationId xmlns:a16="http://schemas.microsoft.com/office/drawing/2014/main" id="{43FEBFB7-794F-416F-A3C7-FE63C2822ADF}"/>
                    </a:ext>
                  </a:extLst>
                </p:cNvPr>
                <p:cNvGraphicFramePr/>
                <p:nvPr>
                  <p:extLst>
                    <p:ext uri="{D42A27DB-BD31-4B8C-83A1-F6EECF244321}">
                      <p14:modId xmlns:p14="http://schemas.microsoft.com/office/powerpoint/2010/main" val="688855720"/>
                    </p:ext>
                  </p:extLst>
                </p:nvPr>
              </p:nvGraphicFramePr>
              <p:xfrm>
                <a:off x="825276" y="1527236"/>
                <a:ext cx="3419288" cy="2279526"/>
              </p:xfrm>
              <a:graphic>
                <a:graphicData uri="http://schemas.openxmlformats.org/drawingml/2006/chart">
                  <c:chart xmlns:c="http://schemas.openxmlformats.org/drawingml/2006/chart" xmlns:r="http://schemas.openxmlformats.org/officeDocument/2006/relationships" r:id="rId3"/>
                </a:graphicData>
              </a:graphic>
            </p:graphicFrame>
            <p:grpSp>
              <p:nvGrpSpPr>
                <p:cNvPr id="55" name="Group 54">
                  <a:extLst>
                    <a:ext uri="{FF2B5EF4-FFF2-40B4-BE49-F238E27FC236}">
                      <a16:creationId xmlns:a16="http://schemas.microsoft.com/office/drawing/2014/main" id="{106381AD-D05C-4621-8ECF-7D71911DBDA7}"/>
                    </a:ext>
                  </a:extLst>
                </p:cNvPr>
                <p:cNvGrpSpPr/>
                <p:nvPr/>
              </p:nvGrpSpPr>
              <p:grpSpPr>
                <a:xfrm>
                  <a:off x="2163942" y="2306932"/>
                  <a:ext cx="741957" cy="720135"/>
                  <a:chOff x="1389063" y="3748088"/>
                  <a:chExt cx="336550" cy="336550"/>
                </a:xfrm>
                <a:solidFill>
                  <a:srgbClr val="30353F"/>
                </a:solidFill>
              </p:grpSpPr>
              <p:sp>
                <p:nvSpPr>
                  <p:cNvPr id="56" name="Freeform 5">
                    <a:extLst>
                      <a:ext uri="{FF2B5EF4-FFF2-40B4-BE49-F238E27FC236}">
                        <a16:creationId xmlns:a16="http://schemas.microsoft.com/office/drawing/2014/main" id="{6E5C5481-F146-43BD-922C-FE35F1A2ACED}"/>
                      </a:ext>
                    </a:extLst>
                  </p:cNvPr>
                  <p:cNvSpPr>
                    <a:spLocks/>
                  </p:cNvSpPr>
                  <p:nvPr/>
                </p:nvSpPr>
                <p:spPr bwMode="auto">
                  <a:xfrm>
                    <a:off x="1547813" y="3787776"/>
                    <a:ext cx="58738" cy="60325"/>
                  </a:xfrm>
                  <a:custGeom>
                    <a:avLst/>
                    <a:gdLst>
                      <a:gd name="T0" fmla="*/ 300 w 360"/>
                      <a:gd name="T1" fmla="*/ 244 h 364"/>
                      <a:gd name="T2" fmla="*/ 120 w 360"/>
                      <a:gd name="T3" fmla="*/ 244 h 364"/>
                      <a:gd name="T4" fmla="*/ 120 w 360"/>
                      <a:gd name="T5" fmla="*/ 60 h 364"/>
                      <a:gd name="T6" fmla="*/ 60 w 360"/>
                      <a:gd name="T7" fmla="*/ 0 h 364"/>
                      <a:gd name="T8" fmla="*/ 0 w 360"/>
                      <a:gd name="T9" fmla="*/ 60 h 364"/>
                      <a:gd name="T10" fmla="*/ 0 w 360"/>
                      <a:gd name="T11" fmla="*/ 304 h 364"/>
                      <a:gd name="T12" fmla="*/ 60 w 360"/>
                      <a:gd name="T13" fmla="*/ 364 h 364"/>
                      <a:gd name="T14" fmla="*/ 300 w 360"/>
                      <a:gd name="T15" fmla="*/ 364 h 364"/>
                      <a:gd name="T16" fmla="*/ 360 w 360"/>
                      <a:gd name="T17" fmla="*/ 304 h 364"/>
                      <a:gd name="T18" fmla="*/ 300 w 360"/>
                      <a:gd name="T19" fmla="*/ 24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4">
                        <a:moveTo>
                          <a:pt x="300" y="244"/>
                        </a:moveTo>
                        <a:cubicBezTo>
                          <a:pt x="120" y="244"/>
                          <a:pt x="120" y="244"/>
                          <a:pt x="120" y="244"/>
                        </a:cubicBezTo>
                        <a:cubicBezTo>
                          <a:pt x="120" y="60"/>
                          <a:pt x="120" y="60"/>
                          <a:pt x="120" y="60"/>
                        </a:cubicBezTo>
                        <a:cubicBezTo>
                          <a:pt x="120" y="27"/>
                          <a:pt x="93" y="0"/>
                          <a:pt x="60" y="0"/>
                        </a:cubicBezTo>
                        <a:cubicBezTo>
                          <a:pt x="27" y="0"/>
                          <a:pt x="0" y="27"/>
                          <a:pt x="0" y="60"/>
                        </a:cubicBezTo>
                        <a:cubicBezTo>
                          <a:pt x="0" y="304"/>
                          <a:pt x="0" y="304"/>
                          <a:pt x="0" y="304"/>
                        </a:cubicBezTo>
                        <a:cubicBezTo>
                          <a:pt x="0" y="337"/>
                          <a:pt x="27" y="364"/>
                          <a:pt x="60" y="364"/>
                        </a:cubicBezTo>
                        <a:cubicBezTo>
                          <a:pt x="300" y="364"/>
                          <a:pt x="300" y="364"/>
                          <a:pt x="300" y="364"/>
                        </a:cubicBezTo>
                        <a:cubicBezTo>
                          <a:pt x="333" y="364"/>
                          <a:pt x="360" y="337"/>
                          <a:pt x="360" y="304"/>
                        </a:cubicBezTo>
                        <a:cubicBezTo>
                          <a:pt x="360" y="271"/>
                          <a:pt x="333" y="244"/>
                          <a:pt x="3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6">
                    <a:extLst>
                      <a:ext uri="{FF2B5EF4-FFF2-40B4-BE49-F238E27FC236}">
                        <a16:creationId xmlns:a16="http://schemas.microsoft.com/office/drawing/2014/main" id="{F3612351-E227-4FF4-87A8-F0F1FBDD37D4}"/>
                      </a:ext>
                    </a:extLst>
                  </p:cNvPr>
                  <p:cNvSpPr>
                    <a:spLocks noEditPoints="1"/>
                  </p:cNvSpPr>
                  <p:nvPr/>
                </p:nvSpPr>
                <p:spPr bwMode="auto">
                  <a:xfrm>
                    <a:off x="1389063" y="3748088"/>
                    <a:ext cx="336550" cy="336550"/>
                  </a:xfrm>
                  <a:custGeom>
                    <a:avLst/>
                    <a:gdLst>
                      <a:gd name="T0" fmla="*/ 1808 w 2048"/>
                      <a:gd name="T1" fmla="*/ 1454 h 2048"/>
                      <a:gd name="T2" fmla="*/ 1808 w 2048"/>
                      <a:gd name="T3" fmla="*/ 1388 h 2048"/>
                      <a:gd name="T4" fmla="*/ 1628 w 2048"/>
                      <a:gd name="T5" fmla="*/ 1208 h 2048"/>
                      <a:gd name="T6" fmla="*/ 1084 w 2048"/>
                      <a:gd name="T7" fmla="*/ 1208 h 2048"/>
                      <a:gd name="T8" fmla="*/ 1084 w 2048"/>
                      <a:gd name="T9" fmla="*/ 1085 h 2048"/>
                      <a:gd name="T10" fmla="*/ 1564 w 2048"/>
                      <a:gd name="T11" fmla="*/ 544 h 2048"/>
                      <a:gd name="T12" fmla="*/ 1024 w 2048"/>
                      <a:gd name="T13" fmla="*/ 0 h 2048"/>
                      <a:gd name="T14" fmla="*/ 484 w 2048"/>
                      <a:gd name="T15" fmla="*/ 544 h 2048"/>
                      <a:gd name="T16" fmla="*/ 964 w 2048"/>
                      <a:gd name="T17" fmla="*/ 1085 h 2048"/>
                      <a:gd name="T18" fmla="*/ 964 w 2048"/>
                      <a:gd name="T19" fmla="*/ 1208 h 2048"/>
                      <a:gd name="T20" fmla="*/ 420 w 2048"/>
                      <a:gd name="T21" fmla="*/ 1208 h 2048"/>
                      <a:gd name="T22" fmla="*/ 240 w 2048"/>
                      <a:gd name="T23" fmla="*/ 1388 h 2048"/>
                      <a:gd name="T24" fmla="*/ 240 w 2048"/>
                      <a:gd name="T25" fmla="*/ 1454 h 2048"/>
                      <a:gd name="T26" fmla="*/ 0 w 2048"/>
                      <a:gd name="T27" fmla="*/ 1748 h 2048"/>
                      <a:gd name="T28" fmla="*/ 300 w 2048"/>
                      <a:gd name="T29" fmla="*/ 2048 h 2048"/>
                      <a:gd name="T30" fmla="*/ 600 w 2048"/>
                      <a:gd name="T31" fmla="*/ 1748 h 2048"/>
                      <a:gd name="T32" fmla="*/ 360 w 2048"/>
                      <a:gd name="T33" fmla="*/ 1454 h 2048"/>
                      <a:gd name="T34" fmla="*/ 360 w 2048"/>
                      <a:gd name="T35" fmla="*/ 1388 h 2048"/>
                      <a:gd name="T36" fmla="*/ 420 w 2048"/>
                      <a:gd name="T37" fmla="*/ 1328 h 2048"/>
                      <a:gd name="T38" fmla="*/ 964 w 2048"/>
                      <a:gd name="T39" fmla="*/ 1328 h 2048"/>
                      <a:gd name="T40" fmla="*/ 964 w 2048"/>
                      <a:gd name="T41" fmla="*/ 1454 h 2048"/>
                      <a:gd name="T42" fmla="*/ 724 w 2048"/>
                      <a:gd name="T43" fmla="*/ 1748 h 2048"/>
                      <a:gd name="T44" fmla="*/ 1024 w 2048"/>
                      <a:gd name="T45" fmla="*/ 2048 h 2048"/>
                      <a:gd name="T46" fmla="*/ 1324 w 2048"/>
                      <a:gd name="T47" fmla="*/ 1748 h 2048"/>
                      <a:gd name="T48" fmla="*/ 1084 w 2048"/>
                      <a:gd name="T49" fmla="*/ 1454 h 2048"/>
                      <a:gd name="T50" fmla="*/ 1084 w 2048"/>
                      <a:gd name="T51" fmla="*/ 1328 h 2048"/>
                      <a:gd name="T52" fmla="*/ 1628 w 2048"/>
                      <a:gd name="T53" fmla="*/ 1328 h 2048"/>
                      <a:gd name="T54" fmla="*/ 1688 w 2048"/>
                      <a:gd name="T55" fmla="*/ 1388 h 2048"/>
                      <a:gd name="T56" fmla="*/ 1688 w 2048"/>
                      <a:gd name="T57" fmla="*/ 1454 h 2048"/>
                      <a:gd name="T58" fmla="*/ 1448 w 2048"/>
                      <a:gd name="T59" fmla="*/ 1748 h 2048"/>
                      <a:gd name="T60" fmla="*/ 1748 w 2048"/>
                      <a:gd name="T61" fmla="*/ 2048 h 2048"/>
                      <a:gd name="T62" fmla="*/ 2048 w 2048"/>
                      <a:gd name="T63" fmla="*/ 1748 h 2048"/>
                      <a:gd name="T64" fmla="*/ 1808 w 2048"/>
                      <a:gd name="T65" fmla="*/ 1454 h 2048"/>
                      <a:gd name="T66" fmla="*/ 480 w 2048"/>
                      <a:gd name="T67" fmla="*/ 1748 h 2048"/>
                      <a:gd name="T68" fmla="*/ 300 w 2048"/>
                      <a:gd name="T69" fmla="*/ 1928 h 2048"/>
                      <a:gd name="T70" fmla="*/ 120 w 2048"/>
                      <a:gd name="T71" fmla="*/ 1748 h 2048"/>
                      <a:gd name="T72" fmla="*/ 300 w 2048"/>
                      <a:gd name="T73" fmla="*/ 1568 h 2048"/>
                      <a:gd name="T74" fmla="*/ 480 w 2048"/>
                      <a:gd name="T75" fmla="*/ 1748 h 2048"/>
                      <a:gd name="T76" fmla="*/ 1204 w 2048"/>
                      <a:gd name="T77" fmla="*/ 1748 h 2048"/>
                      <a:gd name="T78" fmla="*/ 1024 w 2048"/>
                      <a:gd name="T79" fmla="*/ 1928 h 2048"/>
                      <a:gd name="T80" fmla="*/ 844 w 2048"/>
                      <a:gd name="T81" fmla="*/ 1748 h 2048"/>
                      <a:gd name="T82" fmla="*/ 1024 w 2048"/>
                      <a:gd name="T83" fmla="*/ 1568 h 2048"/>
                      <a:gd name="T84" fmla="*/ 1204 w 2048"/>
                      <a:gd name="T85" fmla="*/ 1748 h 2048"/>
                      <a:gd name="T86" fmla="*/ 1024 w 2048"/>
                      <a:gd name="T87" fmla="*/ 968 h 2048"/>
                      <a:gd name="T88" fmla="*/ 604 w 2048"/>
                      <a:gd name="T89" fmla="*/ 544 h 2048"/>
                      <a:gd name="T90" fmla="*/ 1024 w 2048"/>
                      <a:gd name="T91" fmla="*/ 120 h 2048"/>
                      <a:gd name="T92" fmla="*/ 1444 w 2048"/>
                      <a:gd name="T93" fmla="*/ 544 h 2048"/>
                      <a:gd name="T94" fmla="*/ 1024 w 2048"/>
                      <a:gd name="T95" fmla="*/ 968 h 2048"/>
                      <a:gd name="T96" fmla="*/ 1748 w 2048"/>
                      <a:gd name="T97" fmla="*/ 1928 h 2048"/>
                      <a:gd name="T98" fmla="*/ 1568 w 2048"/>
                      <a:gd name="T99" fmla="*/ 1748 h 2048"/>
                      <a:gd name="T100" fmla="*/ 1748 w 2048"/>
                      <a:gd name="T101" fmla="*/ 1568 h 2048"/>
                      <a:gd name="T102" fmla="*/ 1928 w 2048"/>
                      <a:gd name="T103" fmla="*/ 1748 h 2048"/>
                      <a:gd name="T104" fmla="*/ 1748 w 2048"/>
                      <a:gd name="T105"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8" h="2048">
                        <a:moveTo>
                          <a:pt x="1808" y="1454"/>
                        </a:moveTo>
                        <a:cubicBezTo>
                          <a:pt x="1808" y="1388"/>
                          <a:pt x="1808" y="1388"/>
                          <a:pt x="1808" y="1388"/>
                        </a:cubicBezTo>
                        <a:cubicBezTo>
                          <a:pt x="1808" y="1289"/>
                          <a:pt x="1727" y="1208"/>
                          <a:pt x="1628" y="1208"/>
                        </a:cubicBezTo>
                        <a:cubicBezTo>
                          <a:pt x="1084" y="1208"/>
                          <a:pt x="1084" y="1208"/>
                          <a:pt x="1084" y="1208"/>
                        </a:cubicBezTo>
                        <a:cubicBezTo>
                          <a:pt x="1084" y="1085"/>
                          <a:pt x="1084" y="1085"/>
                          <a:pt x="1084" y="1085"/>
                        </a:cubicBezTo>
                        <a:cubicBezTo>
                          <a:pt x="1354" y="1054"/>
                          <a:pt x="1564" y="824"/>
                          <a:pt x="1564" y="544"/>
                        </a:cubicBezTo>
                        <a:cubicBezTo>
                          <a:pt x="1564" y="244"/>
                          <a:pt x="1322" y="0"/>
                          <a:pt x="1024" y="0"/>
                        </a:cubicBezTo>
                        <a:cubicBezTo>
                          <a:pt x="726" y="0"/>
                          <a:pt x="484" y="244"/>
                          <a:pt x="484" y="544"/>
                        </a:cubicBezTo>
                        <a:cubicBezTo>
                          <a:pt x="484" y="824"/>
                          <a:pt x="694" y="1054"/>
                          <a:pt x="964" y="1085"/>
                        </a:cubicBezTo>
                        <a:cubicBezTo>
                          <a:pt x="964" y="1208"/>
                          <a:pt x="964" y="1208"/>
                          <a:pt x="964" y="1208"/>
                        </a:cubicBezTo>
                        <a:cubicBezTo>
                          <a:pt x="420" y="1208"/>
                          <a:pt x="420" y="1208"/>
                          <a:pt x="420" y="1208"/>
                        </a:cubicBezTo>
                        <a:cubicBezTo>
                          <a:pt x="321" y="1208"/>
                          <a:pt x="240" y="1289"/>
                          <a:pt x="240" y="1388"/>
                        </a:cubicBezTo>
                        <a:cubicBezTo>
                          <a:pt x="240" y="1454"/>
                          <a:pt x="240" y="1454"/>
                          <a:pt x="240" y="1454"/>
                        </a:cubicBezTo>
                        <a:cubicBezTo>
                          <a:pt x="103" y="1482"/>
                          <a:pt x="0" y="1603"/>
                          <a:pt x="0" y="1748"/>
                        </a:cubicBezTo>
                        <a:cubicBezTo>
                          <a:pt x="0" y="1913"/>
                          <a:pt x="135" y="2048"/>
                          <a:pt x="300" y="2048"/>
                        </a:cubicBezTo>
                        <a:cubicBezTo>
                          <a:pt x="465" y="2048"/>
                          <a:pt x="600" y="1913"/>
                          <a:pt x="600" y="1748"/>
                        </a:cubicBezTo>
                        <a:cubicBezTo>
                          <a:pt x="600" y="1603"/>
                          <a:pt x="497" y="1482"/>
                          <a:pt x="360" y="1454"/>
                        </a:cubicBezTo>
                        <a:cubicBezTo>
                          <a:pt x="360" y="1388"/>
                          <a:pt x="360" y="1388"/>
                          <a:pt x="360" y="1388"/>
                        </a:cubicBezTo>
                        <a:cubicBezTo>
                          <a:pt x="360" y="1355"/>
                          <a:pt x="387" y="1328"/>
                          <a:pt x="420" y="1328"/>
                        </a:cubicBezTo>
                        <a:cubicBezTo>
                          <a:pt x="964" y="1328"/>
                          <a:pt x="964" y="1328"/>
                          <a:pt x="964" y="1328"/>
                        </a:cubicBezTo>
                        <a:cubicBezTo>
                          <a:pt x="964" y="1454"/>
                          <a:pt x="964" y="1454"/>
                          <a:pt x="964" y="1454"/>
                        </a:cubicBezTo>
                        <a:cubicBezTo>
                          <a:pt x="827" y="1482"/>
                          <a:pt x="724" y="1603"/>
                          <a:pt x="724" y="1748"/>
                        </a:cubicBezTo>
                        <a:cubicBezTo>
                          <a:pt x="724" y="1913"/>
                          <a:pt x="859" y="2048"/>
                          <a:pt x="1024" y="2048"/>
                        </a:cubicBezTo>
                        <a:cubicBezTo>
                          <a:pt x="1189" y="2048"/>
                          <a:pt x="1324" y="1913"/>
                          <a:pt x="1324" y="1748"/>
                        </a:cubicBezTo>
                        <a:cubicBezTo>
                          <a:pt x="1324" y="1603"/>
                          <a:pt x="1221" y="1482"/>
                          <a:pt x="1084" y="1454"/>
                        </a:cubicBezTo>
                        <a:cubicBezTo>
                          <a:pt x="1084" y="1328"/>
                          <a:pt x="1084" y="1328"/>
                          <a:pt x="1084" y="1328"/>
                        </a:cubicBezTo>
                        <a:cubicBezTo>
                          <a:pt x="1628" y="1328"/>
                          <a:pt x="1628" y="1328"/>
                          <a:pt x="1628" y="1328"/>
                        </a:cubicBezTo>
                        <a:cubicBezTo>
                          <a:pt x="1661" y="1328"/>
                          <a:pt x="1688" y="1355"/>
                          <a:pt x="1688" y="1388"/>
                        </a:cubicBezTo>
                        <a:cubicBezTo>
                          <a:pt x="1688" y="1454"/>
                          <a:pt x="1688" y="1454"/>
                          <a:pt x="1688" y="1454"/>
                        </a:cubicBezTo>
                        <a:cubicBezTo>
                          <a:pt x="1551" y="1482"/>
                          <a:pt x="1448" y="1603"/>
                          <a:pt x="1448" y="1748"/>
                        </a:cubicBezTo>
                        <a:cubicBezTo>
                          <a:pt x="1448" y="1913"/>
                          <a:pt x="1583" y="2048"/>
                          <a:pt x="1748" y="2048"/>
                        </a:cubicBezTo>
                        <a:cubicBezTo>
                          <a:pt x="1913" y="2048"/>
                          <a:pt x="2048" y="1913"/>
                          <a:pt x="2048" y="1748"/>
                        </a:cubicBezTo>
                        <a:cubicBezTo>
                          <a:pt x="2048" y="1603"/>
                          <a:pt x="1945" y="1482"/>
                          <a:pt x="1808" y="1454"/>
                        </a:cubicBezTo>
                        <a:close/>
                        <a:moveTo>
                          <a:pt x="480" y="1748"/>
                        </a:moveTo>
                        <a:cubicBezTo>
                          <a:pt x="480" y="1847"/>
                          <a:pt x="399" y="1928"/>
                          <a:pt x="300" y="1928"/>
                        </a:cubicBezTo>
                        <a:cubicBezTo>
                          <a:pt x="201" y="1928"/>
                          <a:pt x="120" y="1847"/>
                          <a:pt x="120" y="1748"/>
                        </a:cubicBezTo>
                        <a:cubicBezTo>
                          <a:pt x="120" y="1649"/>
                          <a:pt x="201" y="1568"/>
                          <a:pt x="300" y="1568"/>
                        </a:cubicBezTo>
                        <a:cubicBezTo>
                          <a:pt x="399" y="1568"/>
                          <a:pt x="480" y="1649"/>
                          <a:pt x="480" y="1748"/>
                        </a:cubicBezTo>
                        <a:close/>
                        <a:moveTo>
                          <a:pt x="1204" y="1748"/>
                        </a:moveTo>
                        <a:cubicBezTo>
                          <a:pt x="1204" y="1847"/>
                          <a:pt x="1123" y="1928"/>
                          <a:pt x="1024" y="1928"/>
                        </a:cubicBezTo>
                        <a:cubicBezTo>
                          <a:pt x="925" y="1928"/>
                          <a:pt x="844" y="1847"/>
                          <a:pt x="844" y="1748"/>
                        </a:cubicBezTo>
                        <a:cubicBezTo>
                          <a:pt x="844" y="1649"/>
                          <a:pt x="925" y="1568"/>
                          <a:pt x="1024" y="1568"/>
                        </a:cubicBezTo>
                        <a:cubicBezTo>
                          <a:pt x="1123" y="1568"/>
                          <a:pt x="1204" y="1649"/>
                          <a:pt x="1204" y="1748"/>
                        </a:cubicBezTo>
                        <a:close/>
                        <a:moveTo>
                          <a:pt x="1024" y="968"/>
                        </a:moveTo>
                        <a:cubicBezTo>
                          <a:pt x="792" y="968"/>
                          <a:pt x="604" y="778"/>
                          <a:pt x="604" y="544"/>
                        </a:cubicBezTo>
                        <a:cubicBezTo>
                          <a:pt x="604" y="310"/>
                          <a:pt x="792" y="120"/>
                          <a:pt x="1024" y="120"/>
                        </a:cubicBezTo>
                        <a:cubicBezTo>
                          <a:pt x="1256" y="120"/>
                          <a:pt x="1444" y="310"/>
                          <a:pt x="1444" y="544"/>
                        </a:cubicBezTo>
                        <a:cubicBezTo>
                          <a:pt x="1444" y="778"/>
                          <a:pt x="1256" y="968"/>
                          <a:pt x="1024" y="968"/>
                        </a:cubicBezTo>
                        <a:close/>
                        <a:moveTo>
                          <a:pt x="1748" y="1928"/>
                        </a:moveTo>
                        <a:cubicBezTo>
                          <a:pt x="1649" y="1928"/>
                          <a:pt x="1568" y="1847"/>
                          <a:pt x="1568" y="1748"/>
                        </a:cubicBezTo>
                        <a:cubicBezTo>
                          <a:pt x="1568" y="1649"/>
                          <a:pt x="1649" y="1568"/>
                          <a:pt x="1748" y="1568"/>
                        </a:cubicBezTo>
                        <a:cubicBezTo>
                          <a:pt x="1847" y="1568"/>
                          <a:pt x="1928" y="1649"/>
                          <a:pt x="1928" y="1748"/>
                        </a:cubicBezTo>
                        <a:cubicBezTo>
                          <a:pt x="1928" y="1847"/>
                          <a:pt x="1847" y="1928"/>
                          <a:pt x="1748" y="19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grpSp>
      <p:sp>
        <p:nvSpPr>
          <p:cNvPr id="12" name="Arrow: Right 11">
            <a:extLst>
              <a:ext uri="{FF2B5EF4-FFF2-40B4-BE49-F238E27FC236}">
                <a16:creationId xmlns:a16="http://schemas.microsoft.com/office/drawing/2014/main" id="{9379F78F-54E7-486E-A9A9-EC9A14C5406F}"/>
              </a:ext>
            </a:extLst>
          </p:cNvPr>
          <p:cNvSpPr/>
          <p:nvPr/>
        </p:nvSpPr>
        <p:spPr>
          <a:xfrm>
            <a:off x="5034332" y="2678953"/>
            <a:ext cx="1973445" cy="1500094"/>
          </a:xfrm>
          <a:prstGeom prst="rightArrow">
            <a:avLst/>
          </a:prstGeom>
          <a:solidFill>
            <a:srgbClr val="BABABA"/>
          </a:solid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b="1" dirty="0">
                <a:latin typeface="+mj-lt"/>
              </a:rPr>
              <a:t>+29%</a:t>
            </a:r>
          </a:p>
        </p:txBody>
      </p:sp>
    </p:spTree>
    <p:extLst>
      <p:ext uri="{BB962C8B-B14F-4D97-AF65-F5344CB8AC3E}">
        <p14:creationId xmlns:p14="http://schemas.microsoft.com/office/powerpoint/2010/main" val="1676837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879094" y="6481179"/>
            <a:ext cx="312906" cy="307777"/>
          </a:xfrm>
          <a:prstGeom prst="rect">
            <a:avLst/>
          </a:prstGeom>
          <a:noFill/>
        </p:spPr>
        <p:txBody>
          <a:bodyPr wrap="none" rtlCol="0">
            <a:spAutoFit/>
          </a:bodyPr>
          <a:lstStyle/>
          <a:p>
            <a:r>
              <a:rPr lang="en-US" sz="1400" b="1" dirty="0">
                <a:solidFill>
                  <a:schemeClr val="bg1"/>
                </a:solidFill>
              </a:rPr>
              <a:t>11</a:t>
            </a:r>
          </a:p>
        </p:txBody>
      </p:sp>
      <p:sp>
        <p:nvSpPr>
          <p:cNvPr id="121" name="TextBox 120"/>
          <p:cNvSpPr txBox="1"/>
          <p:nvPr/>
        </p:nvSpPr>
        <p:spPr>
          <a:xfrm>
            <a:off x="3846756" y="714290"/>
            <a:ext cx="3966032" cy="553998"/>
          </a:xfrm>
          <a:prstGeom prst="rect">
            <a:avLst/>
          </a:prstGeom>
          <a:noFill/>
        </p:spPr>
        <p:txBody>
          <a:bodyPr wrap="square" lIns="0" tIns="0" rIns="0" bIns="0" rtlCol="0">
            <a:spAutoFit/>
          </a:bodyPr>
          <a:lstStyle/>
          <a:p>
            <a:pPr algn="ctr">
              <a:tabLst>
                <a:tab pos="347663" algn="l"/>
              </a:tabLst>
            </a:pPr>
            <a:r>
              <a:rPr lang="en-US" dirty="0">
                <a:solidFill>
                  <a:srgbClr val="30353F"/>
                </a:solidFill>
                <a:latin typeface="+mj-lt"/>
              </a:rPr>
              <a:t>Probability of getting 30%+ house difference price after renovation </a:t>
            </a:r>
          </a:p>
        </p:txBody>
      </p:sp>
      <p:sp>
        <p:nvSpPr>
          <p:cNvPr id="123" name="TextBox 122"/>
          <p:cNvSpPr txBox="1"/>
          <p:nvPr/>
        </p:nvSpPr>
        <p:spPr>
          <a:xfrm>
            <a:off x="8768065" y="898956"/>
            <a:ext cx="644407" cy="276999"/>
          </a:xfrm>
          <a:prstGeom prst="rect">
            <a:avLst/>
          </a:prstGeom>
          <a:noFill/>
        </p:spPr>
        <p:txBody>
          <a:bodyPr wrap="none" lIns="0" tIns="0" rIns="0" bIns="0" rtlCol="0">
            <a:spAutoFit/>
          </a:bodyPr>
          <a:lstStyle/>
          <a:p>
            <a:pPr>
              <a:tabLst>
                <a:tab pos="347663" algn="l"/>
              </a:tabLst>
            </a:pPr>
            <a:r>
              <a:rPr lang="en-US" dirty="0">
                <a:solidFill>
                  <a:srgbClr val="30353F"/>
                </a:solidFill>
                <a:latin typeface="+mj-lt"/>
              </a:rPr>
              <a:t>AFTER</a:t>
            </a:r>
          </a:p>
        </p:txBody>
      </p:sp>
      <p:sp>
        <p:nvSpPr>
          <p:cNvPr id="64" name="TextBox 63"/>
          <p:cNvSpPr txBox="1"/>
          <p:nvPr/>
        </p:nvSpPr>
        <p:spPr>
          <a:xfrm>
            <a:off x="2147481" y="5059732"/>
            <a:ext cx="931345" cy="615553"/>
          </a:xfrm>
          <a:prstGeom prst="rect">
            <a:avLst/>
          </a:prstGeom>
          <a:noFill/>
        </p:spPr>
        <p:txBody>
          <a:bodyPr wrap="none" lIns="0" tIns="0" rIns="0" bIns="0" rtlCol="0">
            <a:spAutoFit/>
          </a:bodyPr>
          <a:lstStyle/>
          <a:p>
            <a:r>
              <a:rPr lang="en-US" sz="4000" b="1" dirty="0">
                <a:solidFill>
                  <a:srgbClr val="98A3AD"/>
                </a:solidFill>
              </a:rPr>
              <a:t>50%</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551811" y="169200"/>
            <a:ext cx="274113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DATA DRIVEN </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sp>
        <p:nvSpPr>
          <p:cNvPr id="41" name="TextBox 40">
            <a:extLst>
              <a:ext uri="{FF2B5EF4-FFF2-40B4-BE49-F238E27FC236}">
                <a16:creationId xmlns:a16="http://schemas.microsoft.com/office/drawing/2014/main" id="{F93E8C2B-094A-455F-8D99-B706E79D2B42}"/>
              </a:ext>
            </a:extLst>
          </p:cNvPr>
          <p:cNvSpPr txBox="1"/>
          <p:nvPr/>
        </p:nvSpPr>
        <p:spPr>
          <a:xfrm>
            <a:off x="2166115" y="898956"/>
            <a:ext cx="1438302" cy="369332"/>
          </a:xfrm>
          <a:prstGeom prst="rect">
            <a:avLst/>
          </a:prstGeom>
          <a:noFill/>
        </p:spPr>
        <p:txBody>
          <a:bodyPr wrap="square">
            <a:spAutoFit/>
          </a:bodyPr>
          <a:lstStyle/>
          <a:p>
            <a:r>
              <a:rPr lang="en-US" dirty="0">
                <a:solidFill>
                  <a:srgbClr val="30353F"/>
                </a:solidFill>
                <a:latin typeface="+mj-lt"/>
              </a:rPr>
              <a:t>BEFORE </a:t>
            </a:r>
            <a:endParaRPr lang="en-US" dirty="0"/>
          </a:p>
        </p:txBody>
      </p:sp>
      <p:grpSp>
        <p:nvGrpSpPr>
          <p:cNvPr id="10" name="Group 9">
            <a:extLst>
              <a:ext uri="{FF2B5EF4-FFF2-40B4-BE49-F238E27FC236}">
                <a16:creationId xmlns:a16="http://schemas.microsoft.com/office/drawing/2014/main" id="{BFD66954-A956-4561-A786-9E2E8EF4ADF6}"/>
              </a:ext>
            </a:extLst>
          </p:cNvPr>
          <p:cNvGrpSpPr/>
          <p:nvPr/>
        </p:nvGrpSpPr>
        <p:grpSpPr>
          <a:xfrm>
            <a:off x="865050" y="1182715"/>
            <a:ext cx="3614353" cy="4587058"/>
            <a:chOff x="4255845" y="1257002"/>
            <a:chExt cx="3680308" cy="4587058"/>
          </a:xfrm>
        </p:grpSpPr>
        <p:sp>
          <p:nvSpPr>
            <p:cNvPr id="138" name="Rectangle 137">
              <a:extLst>
                <a:ext uri="{C183D7F6-B498-43B3-948B-1728B52AA6E4}">
                  <adec:decorative xmlns:adec="http://schemas.microsoft.com/office/drawing/2017/decorative" val="1"/>
                </a:ext>
              </a:extLst>
            </p:cNvPr>
            <p:cNvSpPr/>
            <p:nvPr/>
          </p:nvSpPr>
          <p:spPr>
            <a:xfrm>
              <a:off x="4996925" y="2371868"/>
              <a:ext cx="2162981" cy="3472192"/>
            </a:xfrm>
            <a:prstGeom prst="rect">
              <a:avLst/>
            </a:prstGeom>
            <a:gradFill flip="none" rotWithShape="1">
              <a:gsLst>
                <a:gs pos="100000">
                  <a:srgbClr val="98A3AD">
                    <a:alpha val="0"/>
                  </a:srgbClr>
                </a:gs>
                <a:gs pos="0">
                  <a:srgbClr val="98A3AD"/>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TextBox 124"/>
            <p:cNvSpPr txBox="1"/>
            <p:nvPr/>
          </p:nvSpPr>
          <p:spPr>
            <a:xfrm>
              <a:off x="4989091" y="3752777"/>
              <a:ext cx="2154637" cy="1231106"/>
            </a:xfrm>
            <a:prstGeom prst="rect">
              <a:avLst/>
            </a:prstGeom>
            <a:noFill/>
          </p:spPr>
          <p:txBody>
            <a:bodyPr wrap="square" lIns="0" tIns="0" rIns="0" bIns="0" rtlCol="0">
              <a:spAutoFit/>
            </a:bodyPr>
            <a:lstStyle>
              <a:defPPr>
                <a:defRPr lang="en-US"/>
              </a:defPPr>
              <a:lvl1pPr algn="ctr">
                <a:defRPr sz="1600">
                  <a:solidFill>
                    <a:schemeClr val="bg1"/>
                  </a:solidFill>
                </a:defRPr>
              </a:lvl1pPr>
            </a:lstStyle>
            <a:p>
              <a:r>
                <a:rPr lang="en-US" dirty="0">
                  <a:solidFill>
                    <a:srgbClr val="30353F"/>
                  </a:solidFill>
                </a:rPr>
                <a:t>Before applying recommendations.</a:t>
              </a:r>
            </a:p>
            <a:p>
              <a:r>
                <a:rPr lang="en-US" dirty="0">
                  <a:solidFill>
                    <a:srgbClr val="30353F"/>
                  </a:solidFill>
                </a:rPr>
                <a:t>Selecting a house on random </a:t>
              </a:r>
            </a:p>
            <a:p>
              <a:endParaRPr lang="en-US" dirty="0">
                <a:solidFill>
                  <a:srgbClr val="30353F"/>
                </a:solidFill>
              </a:endParaRPr>
            </a:p>
          </p:txBody>
        </p:sp>
        <p:grpSp>
          <p:nvGrpSpPr>
            <p:cNvPr id="42" name="Group 41">
              <a:extLst>
                <a:ext uri="{FF2B5EF4-FFF2-40B4-BE49-F238E27FC236}">
                  <a16:creationId xmlns:a16="http://schemas.microsoft.com/office/drawing/2014/main" id="{DC270752-4EF7-4AAE-9589-64AB2F3C833B}"/>
                </a:ext>
                <a:ext uri="{C183D7F6-B498-43B3-948B-1728B52AA6E4}">
                  <adec:decorative xmlns:adec="http://schemas.microsoft.com/office/drawing/2017/decorative" val="1"/>
                </a:ext>
              </a:extLst>
            </p:cNvPr>
            <p:cNvGrpSpPr/>
            <p:nvPr/>
          </p:nvGrpSpPr>
          <p:grpSpPr>
            <a:xfrm>
              <a:off x="4255845" y="1257002"/>
              <a:ext cx="3680308" cy="2453538"/>
              <a:chOff x="4064749" y="1192972"/>
              <a:chExt cx="4062503" cy="2708336"/>
            </a:xfrm>
          </p:grpSpPr>
          <p:grpSp>
            <p:nvGrpSpPr>
              <p:cNvPr id="43" name="Group 42">
                <a:extLst>
                  <a:ext uri="{FF2B5EF4-FFF2-40B4-BE49-F238E27FC236}">
                    <a16:creationId xmlns:a16="http://schemas.microsoft.com/office/drawing/2014/main" id="{25FC0F1D-40F5-4563-9027-CBBA6C8FB9A9}"/>
                  </a:ext>
                </a:extLst>
              </p:cNvPr>
              <p:cNvGrpSpPr/>
              <p:nvPr/>
            </p:nvGrpSpPr>
            <p:grpSpPr>
              <a:xfrm>
                <a:off x="4064749" y="1192972"/>
                <a:ext cx="4062503" cy="2708336"/>
                <a:chOff x="4064749" y="1192972"/>
                <a:chExt cx="4062503" cy="2708336"/>
              </a:xfrm>
            </p:grpSpPr>
            <p:graphicFrame>
              <p:nvGraphicFramePr>
                <p:cNvPr id="45" name="Chart 44">
                  <a:extLst>
                    <a:ext uri="{FF2B5EF4-FFF2-40B4-BE49-F238E27FC236}">
                      <a16:creationId xmlns:a16="http://schemas.microsoft.com/office/drawing/2014/main" id="{848DDFE9-426A-4736-8256-D78A5A1C23D1}"/>
                    </a:ext>
                  </a:extLst>
                </p:cNvPr>
                <p:cNvGraphicFramePr/>
                <p:nvPr>
                  <p:extLst>
                    <p:ext uri="{D42A27DB-BD31-4B8C-83A1-F6EECF244321}">
                      <p14:modId xmlns:p14="http://schemas.microsoft.com/office/powerpoint/2010/main" val="3652832248"/>
                    </p:ext>
                  </p:extLst>
                </p:nvPr>
              </p:nvGraphicFramePr>
              <p:xfrm>
                <a:off x="4064749" y="1192972"/>
                <a:ext cx="4062503" cy="2708336"/>
              </p:xfrm>
              <a:graphic>
                <a:graphicData uri="http://schemas.openxmlformats.org/drawingml/2006/chart">
                  <c:chart xmlns:c="http://schemas.openxmlformats.org/drawingml/2006/chart" xmlns:r="http://schemas.openxmlformats.org/officeDocument/2006/relationships" r:id="rId2"/>
                </a:graphicData>
              </a:graphic>
            </p:graphicFrame>
            <p:sp>
              <p:nvSpPr>
                <p:cNvPr id="47" name="Oval 46">
                  <a:extLst>
                    <a:ext uri="{FF2B5EF4-FFF2-40B4-BE49-F238E27FC236}">
                      <a16:creationId xmlns:a16="http://schemas.microsoft.com/office/drawing/2014/main" id="{6CE11A64-1AFD-4209-B48C-124B2B1A9ED0}"/>
                    </a:ext>
                  </a:extLst>
                </p:cNvPr>
                <p:cNvSpPr/>
                <p:nvPr/>
              </p:nvSpPr>
              <p:spPr>
                <a:xfrm>
                  <a:off x="5302166" y="1753306"/>
                  <a:ext cx="1587668" cy="15876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4" name="Freeform 5">
                <a:extLst>
                  <a:ext uri="{FF2B5EF4-FFF2-40B4-BE49-F238E27FC236}">
                    <a16:creationId xmlns:a16="http://schemas.microsoft.com/office/drawing/2014/main" id="{FFC75372-DECD-4B70-A982-383A4A92D1C8}"/>
                  </a:ext>
                </a:extLst>
              </p:cNvPr>
              <p:cNvSpPr>
                <a:spLocks noEditPoints="1"/>
              </p:cNvSpPr>
              <p:nvPr/>
            </p:nvSpPr>
            <p:spPr bwMode="auto">
              <a:xfrm>
                <a:off x="5708499" y="2119338"/>
                <a:ext cx="775002" cy="855603"/>
              </a:xfrm>
              <a:custGeom>
                <a:avLst/>
                <a:gdLst>
                  <a:gd name="T0" fmla="*/ 1440 w 1800"/>
                  <a:gd name="T1" fmla="*/ 544 h 2048"/>
                  <a:gd name="T2" fmla="*/ 360 w 1800"/>
                  <a:gd name="T3" fmla="*/ 544 h 2048"/>
                  <a:gd name="T4" fmla="*/ 0 w 1800"/>
                  <a:gd name="T5" fmla="*/ 1868 h 2048"/>
                  <a:gd name="T6" fmla="*/ 1620 w 1800"/>
                  <a:gd name="T7" fmla="*/ 2048 h 2048"/>
                  <a:gd name="T8" fmla="*/ 1176 w 1800"/>
                  <a:gd name="T9" fmla="*/ 1011 h 2048"/>
                  <a:gd name="T10" fmla="*/ 900 w 1800"/>
                  <a:gd name="T11" fmla="*/ 120 h 2048"/>
                  <a:gd name="T12" fmla="*/ 900 w 1800"/>
                  <a:gd name="T13" fmla="*/ 968 h 2048"/>
                  <a:gd name="T14" fmla="*/ 1012 w 1800"/>
                  <a:gd name="T15" fmla="*/ 1096 h 2048"/>
                  <a:gd name="T16" fmla="*/ 788 w 1800"/>
                  <a:gd name="T17" fmla="*/ 1096 h 2048"/>
                  <a:gd name="T18" fmla="*/ 1012 w 1800"/>
                  <a:gd name="T19" fmla="*/ 1096 h 2048"/>
                  <a:gd name="T20" fmla="*/ 180 w 1800"/>
                  <a:gd name="T21" fmla="*/ 1928 h 2048"/>
                  <a:gd name="T22" fmla="*/ 419 w 1800"/>
                  <a:gd name="T23" fmla="*/ 1254 h 2048"/>
                  <a:gd name="T24" fmla="*/ 702 w 1800"/>
                  <a:gd name="T25" fmla="*/ 1550 h 2048"/>
                  <a:gd name="T26" fmla="*/ 778 w 1800"/>
                  <a:gd name="T27" fmla="*/ 1637 h 2048"/>
                  <a:gd name="T28" fmla="*/ 698 w 1800"/>
                  <a:gd name="T29" fmla="*/ 1385 h 2048"/>
                  <a:gd name="T30" fmla="*/ 669 w 1800"/>
                  <a:gd name="T31" fmla="*/ 1414 h 2048"/>
                  <a:gd name="T32" fmla="*/ 645 w 1800"/>
                  <a:gd name="T33" fmla="*/ 1131 h 2048"/>
                  <a:gd name="T34" fmla="*/ 698 w 1800"/>
                  <a:gd name="T35" fmla="*/ 1385 h 2048"/>
                  <a:gd name="T36" fmla="*/ 899 w 1800"/>
                  <a:gd name="T37" fmla="*/ 1638 h 2048"/>
                  <a:gd name="T38" fmla="*/ 901 w 1800"/>
                  <a:gd name="T39" fmla="*/ 1638 h 2048"/>
                  <a:gd name="T40" fmla="*/ 851 w 1800"/>
                  <a:gd name="T41" fmla="*/ 1928 h 2048"/>
                  <a:gd name="T42" fmla="*/ 900 w 1800"/>
                  <a:gd name="T43" fmla="*/ 1628 h 2048"/>
                  <a:gd name="T44" fmla="*/ 813 w 1800"/>
                  <a:gd name="T45" fmla="*/ 1440 h 2048"/>
                  <a:gd name="T46" fmla="*/ 987 w 1800"/>
                  <a:gd name="T47" fmla="*/ 1440 h 2048"/>
                  <a:gd name="T48" fmla="*/ 1155 w 1800"/>
                  <a:gd name="T49" fmla="*/ 1131 h 2048"/>
                  <a:gd name="T50" fmla="*/ 1134 w 1800"/>
                  <a:gd name="T51" fmla="*/ 1417 h 2048"/>
                  <a:gd name="T52" fmla="*/ 1102 w 1800"/>
                  <a:gd name="T53" fmla="*/ 1385 h 2048"/>
                  <a:gd name="T54" fmla="*/ 1155 w 1800"/>
                  <a:gd name="T55" fmla="*/ 1131 h 2048"/>
                  <a:gd name="T56" fmla="*/ 1071 w 1800"/>
                  <a:gd name="T57" fmla="*/ 1928 h 2048"/>
                  <a:gd name="T58" fmla="*/ 1076 w 1800"/>
                  <a:gd name="T59" fmla="*/ 1529 h 2048"/>
                  <a:gd name="T60" fmla="*/ 1188 w 1800"/>
                  <a:gd name="T61" fmla="*/ 1544 h 2048"/>
                  <a:gd name="T62" fmla="*/ 1680 w 1800"/>
                  <a:gd name="T63" fmla="*/ 18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00" h="2048">
                    <a:moveTo>
                      <a:pt x="1176" y="1011"/>
                    </a:moveTo>
                    <a:cubicBezTo>
                      <a:pt x="1334" y="916"/>
                      <a:pt x="1440" y="742"/>
                      <a:pt x="1440" y="544"/>
                    </a:cubicBezTo>
                    <a:cubicBezTo>
                      <a:pt x="1440" y="244"/>
                      <a:pt x="1198" y="0"/>
                      <a:pt x="900" y="0"/>
                    </a:cubicBezTo>
                    <a:cubicBezTo>
                      <a:pt x="602" y="0"/>
                      <a:pt x="360" y="244"/>
                      <a:pt x="360" y="544"/>
                    </a:cubicBezTo>
                    <a:cubicBezTo>
                      <a:pt x="360" y="742"/>
                      <a:pt x="466" y="916"/>
                      <a:pt x="624" y="1011"/>
                    </a:cubicBezTo>
                    <a:cubicBezTo>
                      <a:pt x="269" y="1125"/>
                      <a:pt x="0" y="1460"/>
                      <a:pt x="0" y="1868"/>
                    </a:cubicBezTo>
                    <a:cubicBezTo>
                      <a:pt x="0" y="1967"/>
                      <a:pt x="81" y="2048"/>
                      <a:pt x="180" y="2048"/>
                    </a:cubicBezTo>
                    <a:cubicBezTo>
                      <a:pt x="197" y="2048"/>
                      <a:pt x="1577" y="2048"/>
                      <a:pt x="1620" y="2048"/>
                    </a:cubicBezTo>
                    <a:cubicBezTo>
                      <a:pt x="1719" y="2048"/>
                      <a:pt x="1800" y="1967"/>
                      <a:pt x="1800" y="1868"/>
                    </a:cubicBezTo>
                    <a:cubicBezTo>
                      <a:pt x="1800" y="1460"/>
                      <a:pt x="1531" y="1125"/>
                      <a:pt x="1176" y="1011"/>
                    </a:cubicBezTo>
                    <a:close/>
                    <a:moveTo>
                      <a:pt x="480" y="544"/>
                    </a:moveTo>
                    <a:cubicBezTo>
                      <a:pt x="480" y="310"/>
                      <a:pt x="668" y="120"/>
                      <a:pt x="900" y="120"/>
                    </a:cubicBezTo>
                    <a:cubicBezTo>
                      <a:pt x="1132" y="120"/>
                      <a:pt x="1320" y="310"/>
                      <a:pt x="1320" y="544"/>
                    </a:cubicBezTo>
                    <a:cubicBezTo>
                      <a:pt x="1320" y="778"/>
                      <a:pt x="1132" y="968"/>
                      <a:pt x="900" y="968"/>
                    </a:cubicBezTo>
                    <a:cubicBezTo>
                      <a:pt x="668" y="968"/>
                      <a:pt x="480" y="778"/>
                      <a:pt x="480" y="544"/>
                    </a:cubicBezTo>
                    <a:close/>
                    <a:moveTo>
                      <a:pt x="1012" y="1096"/>
                    </a:moveTo>
                    <a:cubicBezTo>
                      <a:pt x="900" y="1190"/>
                      <a:pt x="900" y="1190"/>
                      <a:pt x="900" y="1190"/>
                    </a:cubicBezTo>
                    <a:cubicBezTo>
                      <a:pt x="788" y="1096"/>
                      <a:pt x="788" y="1096"/>
                      <a:pt x="788" y="1096"/>
                    </a:cubicBezTo>
                    <a:cubicBezTo>
                      <a:pt x="824" y="1091"/>
                      <a:pt x="862" y="1088"/>
                      <a:pt x="900" y="1088"/>
                    </a:cubicBezTo>
                    <a:cubicBezTo>
                      <a:pt x="938" y="1088"/>
                      <a:pt x="976" y="1091"/>
                      <a:pt x="1012" y="1096"/>
                    </a:cubicBezTo>
                    <a:close/>
                    <a:moveTo>
                      <a:pt x="729" y="1928"/>
                    </a:moveTo>
                    <a:cubicBezTo>
                      <a:pt x="180" y="1928"/>
                      <a:pt x="180" y="1928"/>
                      <a:pt x="180" y="1928"/>
                    </a:cubicBezTo>
                    <a:cubicBezTo>
                      <a:pt x="147" y="1928"/>
                      <a:pt x="120" y="1901"/>
                      <a:pt x="120" y="1868"/>
                    </a:cubicBezTo>
                    <a:cubicBezTo>
                      <a:pt x="120" y="1619"/>
                      <a:pt x="237" y="1397"/>
                      <a:pt x="419" y="1254"/>
                    </a:cubicBezTo>
                    <a:cubicBezTo>
                      <a:pt x="610" y="1541"/>
                      <a:pt x="610" y="1541"/>
                      <a:pt x="610" y="1541"/>
                    </a:cubicBezTo>
                    <a:cubicBezTo>
                      <a:pt x="631" y="1573"/>
                      <a:pt x="676" y="1577"/>
                      <a:pt x="702" y="1550"/>
                    </a:cubicBezTo>
                    <a:cubicBezTo>
                      <a:pt x="724" y="1529"/>
                      <a:pt x="724" y="1529"/>
                      <a:pt x="724" y="1529"/>
                    </a:cubicBezTo>
                    <a:cubicBezTo>
                      <a:pt x="778" y="1637"/>
                      <a:pt x="778" y="1637"/>
                      <a:pt x="778" y="1637"/>
                    </a:cubicBezTo>
                    <a:lnTo>
                      <a:pt x="729" y="1928"/>
                    </a:lnTo>
                    <a:close/>
                    <a:moveTo>
                      <a:pt x="698" y="1385"/>
                    </a:moveTo>
                    <a:cubicBezTo>
                      <a:pt x="698" y="1385"/>
                      <a:pt x="698" y="1385"/>
                      <a:pt x="698" y="1385"/>
                    </a:cubicBezTo>
                    <a:cubicBezTo>
                      <a:pt x="669" y="1414"/>
                      <a:pt x="669" y="1414"/>
                      <a:pt x="669" y="1414"/>
                    </a:cubicBezTo>
                    <a:cubicBezTo>
                      <a:pt x="519" y="1188"/>
                      <a:pt x="519" y="1188"/>
                      <a:pt x="519" y="1188"/>
                    </a:cubicBezTo>
                    <a:cubicBezTo>
                      <a:pt x="559" y="1165"/>
                      <a:pt x="601" y="1146"/>
                      <a:pt x="645" y="1131"/>
                    </a:cubicBezTo>
                    <a:cubicBezTo>
                      <a:pt x="650" y="1138"/>
                      <a:pt x="640" y="1129"/>
                      <a:pt x="811" y="1272"/>
                    </a:cubicBezTo>
                    <a:lnTo>
                      <a:pt x="698" y="1385"/>
                    </a:lnTo>
                    <a:close/>
                    <a:moveTo>
                      <a:pt x="851" y="1928"/>
                    </a:moveTo>
                    <a:cubicBezTo>
                      <a:pt x="899" y="1638"/>
                      <a:pt x="899" y="1638"/>
                      <a:pt x="899" y="1638"/>
                    </a:cubicBezTo>
                    <a:cubicBezTo>
                      <a:pt x="900" y="1635"/>
                      <a:pt x="900" y="1631"/>
                      <a:pt x="900" y="1628"/>
                    </a:cubicBezTo>
                    <a:cubicBezTo>
                      <a:pt x="900" y="1631"/>
                      <a:pt x="900" y="1635"/>
                      <a:pt x="901" y="1638"/>
                    </a:cubicBezTo>
                    <a:cubicBezTo>
                      <a:pt x="949" y="1928"/>
                      <a:pt x="949" y="1928"/>
                      <a:pt x="949" y="1928"/>
                    </a:cubicBezTo>
                    <a:lnTo>
                      <a:pt x="851" y="1928"/>
                    </a:lnTo>
                    <a:close/>
                    <a:moveTo>
                      <a:pt x="906" y="1601"/>
                    </a:moveTo>
                    <a:cubicBezTo>
                      <a:pt x="902" y="1610"/>
                      <a:pt x="900" y="1619"/>
                      <a:pt x="900" y="1628"/>
                    </a:cubicBezTo>
                    <a:cubicBezTo>
                      <a:pt x="900" y="1619"/>
                      <a:pt x="898" y="1610"/>
                      <a:pt x="894" y="1601"/>
                    </a:cubicBezTo>
                    <a:cubicBezTo>
                      <a:pt x="813" y="1440"/>
                      <a:pt x="813" y="1440"/>
                      <a:pt x="813" y="1440"/>
                    </a:cubicBezTo>
                    <a:cubicBezTo>
                      <a:pt x="900" y="1353"/>
                      <a:pt x="900" y="1353"/>
                      <a:pt x="900" y="1353"/>
                    </a:cubicBezTo>
                    <a:cubicBezTo>
                      <a:pt x="987" y="1440"/>
                      <a:pt x="987" y="1440"/>
                      <a:pt x="987" y="1440"/>
                    </a:cubicBezTo>
                    <a:lnTo>
                      <a:pt x="906" y="1601"/>
                    </a:lnTo>
                    <a:close/>
                    <a:moveTo>
                      <a:pt x="1155" y="1131"/>
                    </a:moveTo>
                    <a:cubicBezTo>
                      <a:pt x="1205" y="1148"/>
                      <a:pt x="1253" y="1171"/>
                      <a:pt x="1298" y="1197"/>
                    </a:cubicBezTo>
                    <a:cubicBezTo>
                      <a:pt x="1134" y="1417"/>
                      <a:pt x="1134" y="1417"/>
                      <a:pt x="1134" y="1417"/>
                    </a:cubicBezTo>
                    <a:cubicBezTo>
                      <a:pt x="1102" y="1385"/>
                      <a:pt x="1102" y="1385"/>
                      <a:pt x="1102" y="1385"/>
                    </a:cubicBezTo>
                    <a:cubicBezTo>
                      <a:pt x="1102" y="1385"/>
                      <a:pt x="1102" y="1385"/>
                      <a:pt x="1102" y="1385"/>
                    </a:cubicBezTo>
                    <a:cubicBezTo>
                      <a:pt x="989" y="1272"/>
                      <a:pt x="989" y="1272"/>
                      <a:pt x="989" y="1272"/>
                    </a:cubicBezTo>
                    <a:cubicBezTo>
                      <a:pt x="1161" y="1128"/>
                      <a:pt x="1150" y="1138"/>
                      <a:pt x="1155" y="1131"/>
                    </a:cubicBezTo>
                    <a:close/>
                    <a:moveTo>
                      <a:pt x="1620" y="1928"/>
                    </a:moveTo>
                    <a:cubicBezTo>
                      <a:pt x="1071" y="1928"/>
                      <a:pt x="1071" y="1928"/>
                      <a:pt x="1071" y="1928"/>
                    </a:cubicBezTo>
                    <a:cubicBezTo>
                      <a:pt x="1022" y="1637"/>
                      <a:pt x="1022" y="1637"/>
                      <a:pt x="1022" y="1637"/>
                    </a:cubicBezTo>
                    <a:cubicBezTo>
                      <a:pt x="1076" y="1529"/>
                      <a:pt x="1076" y="1529"/>
                      <a:pt x="1076" y="1529"/>
                    </a:cubicBezTo>
                    <a:cubicBezTo>
                      <a:pt x="1098" y="1550"/>
                      <a:pt x="1098" y="1550"/>
                      <a:pt x="1098" y="1550"/>
                    </a:cubicBezTo>
                    <a:cubicBezTo>
                      <a:pt x="1123" y="1576"/>
                      <a:pt x="1166" y="1573"/>
                      <a:pt x="1188" y="1544"/>
                    </a:cubicBezTo>
                    <a:cubicBezTo>
                      <a:pt x="1396" y="1267"/>
                      <a:pt x="1396" y="1267"/>
                      <a:pt x="1396" y="1267"/>
                    </a:cubicBezTo>
                    <a:cubicBezTo>
                      <a:pt x="1569" y="1410"/>
                      <a:pt x="1680" y="1626"/>
                      <a:pt x="1680" y="1868"/>
                    </a:cubicBezTo>
                    <a:cubicBezTo>
                      <a:pt x="1680" y="1901"/>
                      <a:pt x="1653" y="1928"/>
                      <a:pt x="1620" y="1928"/>
                    </a:cubicBezTo>
                    <a:close/>
                  </a:path>
                </a:pathLst>
              </a:custGeom>
              <a:solidFill>
                <a:srgbClr val="98A3AD"/>
              </a:solidFill>
              <a:ln>
                <a:noFill/>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1" name="Group 10">
            <a:extLst>
              <a:ext uri="{FF2B5EF4-FFF2-40B4-BE49-F238E27FC236}">
                <a16:creationId xmlns:a16="http://schemas.microsoft.com/office/drawing/2014/main" id="{42A14CB2-194E-47B5-9C92-5039C4B2A55F}"/>
              </a:ext>
            </a:extLst>
          </p:cNvPr>
          <p:cNvGrpSpPr/>
          <p:nvPr/>
        </p:nvGrpSpPr>
        <p:grpSpPr>
          <a:xfrm>
            <a:off x="7250116" y="1153244"/>
            <a:ext cx="3680307" cy="4876794"/>
            <a:chOff x="319568" y="1217251"/>
            <a:chExt cx="3680307" cy="4876794"/>
          </a:xfrm>
        </p:grpSpPr>
        <p:sp>
          <p:nvSpPr>
            <p:cNvPr id="141" name="Rectangle 140">
              <a:extLst>
                <a:ext uri="{C183D7F6-B498-43B3-948B-1728B52AA6E4}">
                  <adec:decorative xmlns:adec="http://schemas.microsoft.com/office/drawing/2017/decorative" val="1"/>
                </a:ext>
              </a:extLst>
            </p:cNvPr>
            <p:cNvSpPr/>
            <p:nvPr/>
          </p:nvSpPr>
          <p:spPr>
            <a:xfrm>
              <a:off x="1073109" y="2622055"/>
              <a:ext cx="2173221" cy="3471990"/>
            </a:xfrm>
            <a:prstGeom prst="rect">
              <a:avLst/>
            </a:prstGeom>
            <a:gradFill flip="none" rotWithShape="1">
              <a:gsLst>
                <a:gs pos="100000">
                  <a:srgbClr val="30353F">
                    <a:alpha val="0"/>
                  </a:srgbClr>
                </a:gs>
                <a:gs pos="0">
                  <a:srgbClr val="30353F"/>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TextBox 123"/>
            <p:cNvSpPr txBox="1"/>
            <p:nvPr/>
          </p:nvSpPr>
          <p:spPr>
            <a:xfrm>
              <a:off x="1067004" y="3723437"/>
              <a:ext cx="2154636" cy="738664"/>
            </a:xfrm>
            <a:prstGeom prst="rect">
              <a:avLst/>
            </a:prstGeom>
            <a:noFill/>
          </p:spPr>
          <p:txBody>
            <a:bodyPr wrap="square" lIns="0" tIns="0" rIns="0" bIns="0" rtlCol="0">
              <a:spAutoFit/>
            </a:bodyPr>
            <a:lstStyle/>
            <a:p>
              <a:pPr algn="ctr"/>
              <a:r>
                <a:rPr lang="en-US" sz="1600" dirty="0">
                  <a:solidFill>
                    <a:srgbClr val="30353F"/>
                  </a:solidFill>
                </a:rPr>
                <a:t>After applying suggestions to house selection</a:t>
              </a:r>
            </a:p>
          </p:txBody>
        </p:sp>
        <p:sp>
          <p:nvSpPr>
            <p:cNvPr id="143" name="TextBox 142"/>
            <p:cNvSpPr txBox="1"/>
            <p:nvPr/>
          </p:nvSpPr>
          <p:spPr>
            <a:xfrm>
              <a:off x="1703581" y="5239446"/>
              <a:ext cx="923330" cy="615553"/>
            </a:xfrm>
            <a:prstGeom prst="rect">
              <a:avLst/>
            </a:prstGeom>
            <a:noFill/>
          </p:spPr>
          <p:txBody>
            <a:bodyPr wrap="none" lIns="0" tIns="0" rIns="0" bIns="0" rtlCol="0">
              <a:spAutoFit/>
            </a:bodyPr>
            <a:lstStyle/>
            <a:p>
              <a:r>
                <a:rPr lang="en-US" sz="4000" b="1" dirty="0">
                  <a:solidFill>
                    <a:srgbClr val="30353F"/>
                  </a:solidFill>
                </a:rPr>
                <a:t>76%</a:t>
              </a:r>
            </a:p>
          </p:txBody>
        </p:sp>
        <p:grpSp>
          <p:nvGrpSpPr>
            <p:cNvPr id="48" name="Group 47">
              <a:extLst>
                <a:ext uri="{FF2B5EF4-FFF2-40B4-BE49-F238E27FC236}">
                  <a16:creationId xmlns:a16="http://schemas.microsoft.com/office/drawing/2014/main" id="{FBADA7CF-081A-4313-A5AF-31CDA38C6BE7}"/>
                </a:ext>
                <a:ext uri="{C183D7F6-B498-43B3-948B-1728B52AA6E4}">
                  <adec:decorative xmlns:adec="http://schemas.microsoft.com/office/drawing/2017/decorative" val="1"/>
                </a:ext>
              </a:extLst>
            </p:cNvPr>
            <p:cNvGrpSpPr/>
            <p:nvPr/>
          </p:nvGrpSpPr>
          <p:grpSpPr>
            <a:xfrm>
              <a:off x="319568" y="1217251"/>
              <a:ext cx="3680307" cy="2453539"/>
              <a:chOff x="-20046" y="1192970"/>
              <a:chExt cx="4062503" cy="2708336"/>
            </a:xfrm>
          </p:grpSpPr>
          <p:sp>
            <p:nvSpPr>
              <p:cNvPr id="50" name="Oval 49">
                <a:extLst>
                  <a:ext uri="{FF2B5EF4-FFF2-40B4-BE49-F238E27FC236}">
                    <a16:creationId xmlns:a16="http://schemas.microsoft.com/office/drawing/2014/main" id="{1604CFEB-A49F-4755-A8FE-9FA87848C101}"/>
                  </a:ext>
                </a:extLst>
              </p:cNvPr>
              <p:cNvSpPr/>
              <p:nvPr/>
            </p:nvSpPr>
            <p:spPr>
              <a:xfrm>
                <a:off x="1217371" y="1753306"/>
                <a:ext cx="1587668" cy="15876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1" name="Group 50">
                <a:extLst>
                  <a:ext uri="{FF2B5EF4-FFF2-40B4-BE49-F238E27FC236}">
                    <a16:creationId xmlns:a16="http://schemas.microsoft.com/office/drawing/2014/main" id="{F9C39DB0-B3D1-41FB-8A27-09C4B5A15776}"/>
                  </a:ext>
                </a:extLst>
              </p:cNvPr>
              <p:cNvGrpSpPr/>
              <p:nvPr/>
            </p:nvGrpSpPr>
            <p:grpSpPr>
              <a:xfrm>
                <a:off x="-20046" y="1192970"/>
                <a:ext cx="4062503" cy="2708336"/>
                <a:chOff x="825276" y="1527236"/>
                <a:chExt cx="3419288" cy="2279526"/>
              </a:xfrm>
            </p:grpSpPr>
            <p:graphicFrame>
              <p:nvGraphicFramePr>
                <p:cNvPr id="53" name="Chart 52">
                  <a:extLst>
                    <a:ext uri="{FF2B5EF4-FFF2-40B4-BE49-F238E27FC236}">
                      <a16:creationId xmlns:a16="http://schemas.microsoft.com/office/drawing/2014/main" id="{43FEBFB7-794F-416F-A3C7-FE63C2822ADF}"/>
                    </a:ext>
                  </a:extLst>
                </p:cNvPr>
                <p:cNvGraphicFramePr/>
                <p:nvPr>
                  <p:extLst>
                    <p:ext uri="{D42A27DB-BD31-4B8C-83A1-F6EECF244321}">
                      <p14:modId xmlns:p14="http://schemas.microsoft.com/office/powerpoint/2010/main" val="232843781"/>
                    </p:ext>
                  </p:extLst>
                </p:nvPr>
              </p:nvGraphicFramePr>
              <p:xfrm>
                <a:off x="825276" y="1527236"/>
                <a:ext cx="3419288" cy="2279526"/>
              </p:xfrm>
              <a:graphic>
                <a:graphicData uri="http://schemas.openxmlformats.org/drawingml/2006/chart">
                  <c:chart xmlns:c="http://schemas.openxmlformats.org/drawingml/2006/chart" xmlns:r="http://schemas.openxmlformats.org/officeDocument/2006/relationships" r:id="rId3"/>
                </a:graphicData>
              </a:graphic>
            </p:graphicFrame>
            <p:grpSp>
              <p:nvGrpSpPr>
                <p:cNvPr id="55" name="Group 54">
                  <a:extLst>
                    <a:ext uri="{FF2B5EF4-FFF2-40B4-BE49-F238E27FC236}">
                      <a16:creationId xmlns:a16="http://schemas.microsoft.com/office/drawing/2014/main" id="{106381AD-D05C-4621-8ECF-7D71911DBDA7}"/>
                    </a:ext>
                  </a:extLst>
                </p:cNvPr>
                <p:cNvGrpSpPr/>
                <p:nvPr/>
              </p:nvGrpSpPr>
              <p:grpSpPr>
                <a:xfrm>
                  <a:off x="2163942" y="2306932"/>
                  <a:ext cx="741957" cy="720135"/>
                  <a:chOff x="1389063" y="3748088"/>
                  <a:chExt cx="336550" cy="336550"/>
                </a:xfrm>
                <a:solidFill>
                  <a:srgbClr val="30353F"/>
                </a:solidFill>
              </p:grpSpPr>
              <p:sp>
                <p:nvSpPr>
                  <p:cNvPr id="56" name="Freeform 5">
                    <a:extLst>
                      <a:ext uri="{FF2B5EF4-FFF2-40B4-BE49-F238E27FC236}">
                        <a16:creationId xmlns:a16="http://schemas.microsoft.com/office/drawing/2014/main" id="{6E5C5481-F146-43BD-922C-FE35F1A2ACED}"/>
                      </a:ext>
                    </a:extLst>
                  </p:cNvPr>
                  <p:cNvSpPr>
                    <a:spLocks/>
                  </p:cNvSpPr>
                  <p:nvPr/>
                </p:nvSpPr>
                <p:spPr bwMode="auto">
                  <a:xfrm>
                    <a:off x="1547813" y="3787776"/>
                    <a:ext cx="58738" cy="60325"/>
                  </a:xfrm>
                  <a:custGeom>
                    <a:avLst/>
                    <a:gdLst>
                      <a:gd name="T0" fmla="*/ 300 w 360"/>
                      <a:gd name="T1" fmla="*/ 244 h 364"/>
                      <a:gd name="T2" fmla="*/ 120 w 360"/>
                      <a:gd name="T3" fmla="*/ 244 h 364"/>
                      <a:gd name="T4" fmla="*/ 120 w 360"/>
                      <a:gd name="T5" fmla="*/ 60 h 364"/>
                      <a:gd name="T6" fmla="*/ 60 w 360"/>
                      <a:gd name="T7" fmla="*/ 0 h 364"/>
                      <a:gd name="T8" fmla="*/ 0 w 360"/>
                      <a:gd name="T9" fmla="*/ 60 h 364"/>
                      <a:gd name="T10" fmla="*/ 0 w 360"/>
                      <a:gd name="T11" fmla="*/ 304 h 364"/>
                      <a:gd name="T12" fmla="*/ 60 w 360"/>
                      <a:gd name="T13" fmla="*/ 364 h 364"/>
                      <a:gd name="T14" fmla="*/ 300 w 360"/>
                      <a:gd name="T15" fmla="*/ 364 h 364"/>
                      <a:gd name="T16" fmla="*/ 360 w 360"/>
                      <a:gd name="T17" fmla="*/ 304 h 364"/>
                      <a:gd name="T18" fmla="*/ 300 w 360"/>
                      <a:gd name="T19" fmla="*/ 24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4">
                        <a:moveTo>
                          <a:pt x="300" y="244"/>
                        </a:moveTo>
                        <a:cubicBezTo>
                          <a:pt x="120" y="244"/>
                          <a:pt x="120" y="244"/>
                          <a:pt x="120" y="244"/>
                        </a:cubicBezTo>
                        <a:cubicBezTo>
                          <a:pt x="120" y="60"/>
                          <a:pt x="120" y="60"/>
                          <a:pt x="120" y="60"/>
                        </a:cubicBezTo>
                        <a:cubicBezTo>
                          <a:pt x="120" y="27"/>
                          <a:pt x="93" y="0"/>
                          <a:pt x="60" y="0"/>
                        </a:cubicBezTo>
                        <a:cubicBezTo>
                          <a:pt x="27" y="0"/>
                          <a:pt x="0" y="27"/>
                          <a:pt x="0" y="60"/>
                        </a:cubicBezTo>
                        <a:cubicBezTo>
                          <a:pt x="0" y="304"/>
                          <a:pt x="0" y="304"/>
                          <a:pt x="0" y="304"/>
                        </a:cubicBezTo>
                        <a:cubicBezTo>
                          <a:pt x="0" y="337"/>
                          <a:pt x="27" y="364"/>
                          <a:pt x="60" y="364"/>
                        </a:cubicBezTo>
                        <a:cubicBezTo>
                          <a:pt x="300" y="364"/>
                          <a:pt x="300" y="364"/>
                          <a:pt x="300" y="364"/>
                        </a:cubicBezTo>
                        <a:cubicBezTo>
                          <a:pt x="333" y="364"/>
                          <a:pt x="360" y="337"/>
                          <a:pt x="360" y="304"/>
                        </a:cubicBezTo>
                        <a:cubicBezTo>
                          <a:pt x="360" y="271"/>
                          <a:pt x="333" y="244"/>
                          <a:pt x="3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6">
                    <a:extLst>
                      <a:ext uri="{FF2B5EF4-FFF2-40B4-BE49-F238E27FC236}">
                        <a16:creationId xmlns:a16="http://schemas.microsoft.com/office/drawing/2014/main" id="{F3612351-E227-4FF4-87A8-F0F1FBDD37D4}"/>
                      </a:ext>
                    </a:extLst>
                  </p:cNvPr>
                  <p:cNvSpPr>
                    <a:spLocks noEditPoints="1"/>
                  </p:cNvSpPr>
                  <p:nvPr/>
                </p:nvSpPr>
                <p:spPr bwMode="auto">
                  <a:xfrm>
                    <a:off x="1389063" y="3748088"/>
                    <a:ext cx="336550" cy="336550"/>
                  </a:xfrm>
                  <a:custGeom>
                    <a:avLst/>
                    <a:gdLst>
                      <a:gd name="T0" fmla="*/ 1808 w 2048"/>
                      <a:gd name="T1" fmla="*/ 1454 h 2048"/>
                      <a:gd name="T2" fmla="*/ 1808 w 2048"/>
                      <a:gd name="T3" fmla="*/ 1388 h 2048"/>
                      <a:gd name="T4" fmla="*/ 1628 w 2048"/>
                      <a:gd name="T5" fmla="*/ 1208 h 2048"/>
                      <a:gd name="T6" fmla="*/ 1084 w 2048"/>
                      <a:gd name="T7" fmla="*/ 1208 h 2048"/>
                      <a:gd name="T8" fmla="*/ 1084 w 2048"/>
                      <a:gd name="T9" fmla="*/ 1085 h 2048"/>
                      <a:gd name="T10" fmla="*/ 1564 w 2048"/>
                      <a:gd name="T11" fmla="*/ 544 h 2048"/>
                      <a:gd name="T12" fmla="*/ 1024 w 2048"/>
                      <a:gd name="T13" fmla="*/ 0 h 2048"/>
                      <a:gd name="T14" fmla="*/ 484 w 2048"/>
                      <a:gd name="T15" fmla="*/ 544 h 2048"/>
                      <a:gd name="T16" fmla="*/ 964 w 2048"/>
                      <a:gd name="T17" fmla="*/ 1085 h 2048"/>
                      <a:gd name="T18" fmla="*/ 964 w 2048"/>
                      <a:gd name="T19" fmla="*/ 1208 h 2048"/>
                      <a:gd name="T20" fmla="*/ 420 w 2048"/>
                      <a:gd name="T21" fmla="*/ 1208 h 2048"/>
                      <a:gd name="T22" fmla="*/ 240 w 2048"/>
                      <a:gd name="T23" fmla="*/ 1388 h 2048"/>
                      <a:gd name="T24" fmla="*/ 240 w 2048"/>
                      <a:gd name="T25" fmla="*/ 1454 h 2048"/>
                      <a:gd name="T26" fmla="*/ 0 w 2048"/>
                      <a:gd name="T27" fmla="*/ 1748 h 2048"/>
                      <a:gd name="T28" fmla="*/ 300 w 2048"/>
                      <a:gd name="T29" fmla="*/ 2048 h 2048"/>
                      <a:gd name="T30" fmla="*/ 600 w 2048"/>
                      <a:gd name="T31" fmla="*/ 1748 h 2048"/>
                      <a:gd name="T32" fmla="*/ 360 w 2048"/>
                      <a:gd name="T33" fmla="*/ 1454 h 2048"/>
                      <a:gd name="T34" fmla="*/ 360 w 2048"/>
                      <a:gd name="T35" fmla="*/ 1388 h 2048"/>
                      <a:gd name="T36" fmla="*/ 420 w 2048"/>
                      <a:gd name="T37" fmla="*/ 1328 h 2048"/>
                      <a:gd name="T38" fmla="*/ 964 w 2048"/>
                      <a:gd name="T39" fmla="*/ 1328 h 2048"/>
                      <a:gd name="T40" fmla="*/ 964 w 2048"/>
                      <a:gd name="T41" fmla="*/ 1454 h 2048"/>
                      <a:gd name="T42" fmla="*/ 724 w 2048"/>
                      <a:gd name="T43" fmla="*/ 1748 h 2048"/>
                      <a:gd name="T44" fmla="*/ 1024 w 2048"/>
                      <a:gd name="T45" fmla="*/ 2048 h 2048"/>
                      <a:gd name="T46" fmla="*/ 1324 w 2048"/>
                      <a:gd name="T47" fmla="*/ 1748 h 2048"/>
                      <a:gd name="T48" fmla="*/ 1084 w 2048"/>
                      <a:gd name="T49" fmla="*/ 1454 h 2048"/>
                      <a:gd name="T50" fmla="*/ 1084 w 2048"/>
                      <a:gd name="T51" fmla="*/ 1328 h 2048"/>
                      <a:gd name="T52" fmla="*/ 1628 w 2048"/>
                      <a:gd name="T53" fmla="*/ 1328 h 2048"/>
                      <a:gd name="T54" fmla="*/ 1688 w 2048"/>
                      <a:gd name="T55" fmla="*/ 1388 h 2048"/>
                      <a:gd name="T56" fmla="*/ 1688 w 2048"/>
                      <a:gd name="T57" fmla="*/ 1454 h 2048"/>
                      <a:gd name="T58" fmla="*/ 1448 w 2048"/>
                      <a:gd name="T59" fmla="*/ 1748 h 2048"/>
                      <a:gd name="T60" fmla="*/ 1748 w 2048"/>
                      <a:gd name="T61" fmla="*/ 2048 h 2048"/>
                      <a:gd name="T62" fmla="*/ 2048 w 2048"/>
                      <a:gd name="T63" fmla="*/ 1748 h 2048"/>
                      <a:gd name="T64" fmla="*/ 1808 w 2048"/>
                      <a:gd name="T65" fmla="*/ 1454 h 2048"/>
                      <a:gd name="T66" fmla="*/ 480 w 2048"/>
                      <a:gd name="T67" fmla="*/ 1748 h 2048"/>
                      <a:gd name="T68" fmla="*/ 300 w 2048"/>
                      <a:gd name="T69" fmla="*/ 1928 h 2048"/>
                      <a:gd name="T70" fmla="*/ 120 w 2048"/>
                      <a:gd name="T71" fmla="*/ 1748 h 2048"/>
                      <a:gd name="T72" fmla="*/ 300 w 2048"/>
                      <a:gd name="T73" fmla="*/ 1568 h 2048"/>
                      <a:gd name="T74" fmla="*/ 480 w 2048"/>
                      <a:gd name="T75" fmla="*/ 1748 h 2048"/>
                      <a:gd name="T76" fmla="*/ 1204 w 2048"/>
                      <a:gd name="T77" fmla="*/ 1748 h 2048"/>
                      <a:gd name="T78" fmla="*/ 1024 w 2048"/>
                      <a:gd name="T79" fmla="*/ 1928 h 2048"/>
                      <a:gd name="T80" fmla="*/ 844 w 2048"/>
                      <a:gd name="T81" fmla="*/ 1748 h 2048"/>
                      <a:gd name="T82" fmla="*/ 1024 w 2048"/>
                      <a:gd name="T83" fmla="*/ 1568 h 2048"/>
                      <a:gd name="T84" fmla="*/ 1204 w 2048"/>
                      <a:gd name="T85" fmla="*/ 1748 h 2048"/>
                      <a:gd name="T86" fmla="*/ 1024 w 2048"/>
                      <a:gd name="T87" fmla="*/ 968 h 2048"/>
                      <a:gd name="T88" fmla="*/ 604 w 2048"/>
                      <a:gd name="T89" fmla="*/ 544 h 2048"/>
                      <a:gd name="T90" fmla="*/ 1024 w 2048"/>
                      <a:gd name="T91" fmla="*/ 120 h 2048"/>
                      <a:gd name="T92" fmla="*/ 1444 w 2048"/>
                      <a:gd name="T93" fmla="*/ 544 h 2048"/>
                      <a:gd name="T94" fmla="*/ 1024 w 2048"/>
                      <a:gd name="T95" fmla="*/ 968 h 2048"/>
                      <a:gd name="T96" fmla="*/ 1748 w 2048"/>
                      <a:gd name="T97" fmla="*/ 1928 h 2048"/>
                      <a:gd name="T98" fmla="*/ 1568 w 2048"/>
                      <a:gd name="T99" fmla="*/ 1748 h 2048"/>
                      <a:gd name="T100" fmla="*/ 1748 w 2048"/>
                      <a:gd name="T101" fmla="*/ 1568 h 2048"/>
                      <a:gd name="T102" fmla="*/ 1928 w 2048"/>
                      <a:gd name="T103" fmla="*/ 1748 h 2048"/>
                      <a:gd name="T104" fmla="*/ 1748 w 2048"/>
                      <a:gd name="T105"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8" h="2048">
                        <a:moveTo>
                          <a:pt x="1808" y="1454"/>
                        </a:moveTo>
                        <a:cubicBezTo>
                          <a:pt x="1808" y="1388"/>
                          <a:pt x="1808" y="1388"/>
                          <a:pt x="1808" y="1388"/>
                        </a:cubicBezTo>
                        <a:cubicBezTo>
                          <a:pt x="1808" y="1289"/>
                          <a:pt x="1727" y="1208"/>
                          <a:pt x="1628" y="1208"/>
                        </a:cubicBezTo>
                        <a:cubicBezTo>
                          <a:pt x="1084" y="1208"/>
                          <a:pt x="1084" y="1208"/>
                          <a:pt x="1084" y="1208"/>
                        </a:cubicBezTo>
                        <a:cubicBezTo>
                          <a:pt x="1084" y="1085"/>
                          <a:pt x="1084" y="1085"/>
                          <a:pt x="1084" y="1085"/>
                        </a:cubicBezTo>
                        <a:cubicBezTo>
                          <a:pt x="1354" y="1054"/>
                          <a:pt x="1564" y="824"/>
                          <a:pt x="1564" y="544"/>
                        </a:cubicBezTo>
                        <a:cubicBezTo>
                          <a:pt x="1564" y="244"/>
                          <a:pt x="1322" y="0"/>
                          <a:pt x="1024" y="0"/>
                        </a:cubicBezTo>
                        <a:cubicBezTo>
                          <a:pt x="726" y="0"/>
                          <a:pt x="484" y="244"/>
                          <a:pt x="484" y="544"/>
                        </a:cubicBezTo>
                        <a:cubicBezTo>
                          <a:pt x="484" y="824"/>
                          <a:pt x="694" y="1054"/>
                          <a:pt x="964" y="1085"/>
                        </a:cubicBezTo>
                        <a:cubicBezTo>
                          <a:pt x="964" y="1208"/>
                          <a:pt x="964" y="1208"/>
                          <a:pt x="964" y="1208"/>
                        </a:cubicBezTo>
                        <a:cubicBezTo>
                          <a:pt x="420" y="1208"/>
                          <a:pt x="420" y="1208"/>
                          <a:pt x="420" y="1208"/>
                        </a:cubicBezTo>
                        <a:cubicBezTo>
                          <a:pt x="321" y="1208"/>
                          <a:pt x="240" y="1289"/>
                          <a:pt x="240" y="1388"/>
                        </a:cubicBezTo>
                        <a:cubicBezTo>
                          <a:pt x="240" y="1454"/>
                          <a:pt x="240" y="1454"/>
                          <a:pt x="240" y="1454"/>
                        </a:cubicBezTo>
                        <a:cubicBezTo>
                          <a:pt x="103" y="1482"/>
                          <a:pt x="0" y="1603"/>
                          <a:pt x="0" y="1748"/>
                        </a:cubicBezTo>
                        <a:cubicBezTo>
                          <a:pt x="0" y="1913"/>
                          <a:pt x="135" y="2048"/>
                          <a:pt x="300" y="2048"/>
                        </a:cubicBezTo>
                        <a:cubicBezTo>
                          <a:pt x="465" y="2048"/>
                          <a:pt x="600" y="1913"/>
                          <a:pt x="600" y="1748"/>
                        </a:cubicBezTo>
                        <a:cubicBezTo>
                          <a:pt x="600" y="1603"/>
                          <a:pt x="497" y="1482"/>
                          <a:pt x="360" y="1454"/>
                        </a:cubicBezTo>
                        <a:cubicBezTo>
                          <a:pt x="360" y="1388"/>
                          <a:pt x="360" y="1388"/>
                          <a:pt x="360" y="1388"/>
                        </a:cubicBezTo>
                        <a:cubicBezTo>
                          <a:pt x="360" y="1355"/>
                          <a:pt x="387" y="1328"/>
                          <a:pt x="420" y="1328"/>
                        </a:cubicBezTo>
                        <a:cubicBezTo>
                          <a:pt x="964" y="1328"/>
                          <a:pt x="964" y="1328"/>
                          <a:pt x="964" y="1328"/>
                        </a:cubicBezTo>
                        <a:cubicBezTo>
                          <a:pt x="964" y="1454"/>
                          <a:pt x="964" y="1454"/>
                          <a:pt x="964" y="1454"/>
                        </a:cubicBezTo>
                        <a:cubicBezTo>
                          <a:pt x="827" y="1482"/>
                          <a:pt x="724" y="1603"/>
                          <a:pt x="724" y="1748"/>
                        </a:cubicBezTo>
                        <a:cubicBezTo>
                          <a:pt x="724" y="1913"/>
                          <a:pt x="859" y="2048"/>
                          <a:pt x="1024" y="2048"/>
                        </a:cubicBezTo>
                        <a:cubicBezTo>
                          <a:pt x="1189" y="2048"/>
                          <a:pt x="1324" y="1913"/>
                          <a:pt x="1324" y="1748"/>
                        </a:cubicBezTo>
                        <a:cubicBezTo>
                          <a:pt x="1324" y="1603"/>
                          <a:pt x="1221" y="1482"/>
                          <a:pt x="1084" y="1454"/>
                        </a:cubicBezTo>
                        <a:cubicBezTo>
                          <a:pt x="1084" y="1328"/>
                          <a:pt x="1084" y="1328"/>
                          <a:pt x="1084" y="1328"/>
                        </a:cubicBezTo>
                        <a:cubicBezTo>
                          <a:pt x="1628" y="1328"/>
                          <a:pt x="1628" y="1328"/>
                          <a:pt x="1628" y="1328"/>
                        </a:cubicBezTo>
                        <a:cubicBezTo>
                          <a:pt x="1661" y="1328"/>
                          <a:pt x="1688" y="1355"/>
                          <a:pt x="1688" y="1388"/>
                        </a:cubicBezTo>
                        <a:cubicBezTo>
                          <a:pt x="1688" y="1454"/>
                          <a:pt x="1688" y="1454"/>
                          <a:pt x="1688" y="1454"/>
                        </a:cubicBezTo>
                        <a:cubicBezTo>
                          <a:pt x="1551" y="1482"/>
                          <a:pt x="1448" y="1603"/>
                          <a:pt x="1448" y="1748"/>
                        </a:cubicBezTo>
                        <a:cubicBezTo>
                          <a:pt x="1448" y="1913"/>
                          <a:pt x="1583" y="2048"/>
                          <a:pt x="1748" y="2048"/>
                        </a:cubicBezTo>
                        <a:cubicBezTo>
                          <a:pt x="1913" y="2048"/>
                          <a:pt x="2048" y="1913"/>
                          <a:pt x="2048" y="1748"/>
                        </a:cubicBezTo>
                        <a:cubicBezTo>
                          <a:pt x="2048" y="1603"/>
                          <a:pt x="1945" y="1482"/>
                          <a:pt x="1808" y="1454"/>
                        </a:cubicBezTo>
                        <a:close/>
                        <a:moveTo>
                          <a:pt x="480" y="1748"/>
                        </a:moveTo>
                        <a:cubicBezTo>
                          <a:pt x="480" y="1847"/>
                          <a:pt x="399" y="1928"/>
                          <a:pt x="300" y="1928"/>
                        </a:cubicBezTo>
                        <a:cubicBezTo>
                          <a:pt x="201" y="1928"/>
                          <a:pt x="120" y="1847"/>
                          <a:pt x="120" y="1748"/>
                        </a:cubicBezTo>
                        <a:cubicBezTo>
                          <a:pt x="120" y="1649"/>
                          <a:pt x="201" y="1568"/>
                          <a:pt x="300" y="1568"/>
                        </a:cubicBezTo>
                        <a:cubicBezTo>
                          <a:pt x="399" y="1568"/>
                          <a:pt x="480" y="1649"/>
                          <a:pt x="480" y="1748"/>
                        </a:cubicBezTo>
                        <a:close/>
                        <a:moveTo>
                          <a:pt x="1204" y="1748"/>
                        </a:moveTo>
                        <a:cubicBezTo>
                          <a:pt x="1204" y="1847"/>
                          <a:pt x="1123" y="1928"/>
                          <a:pt x="1024" y="1928"/>
                        </a:cubicBezTo>
                        <a:cubicBezTo>
                          <a:pt x="925" y="1928"/>
                          <a:pt x="844" y="1847"/>
                          <a:pt x="844" y="1748"/>
                        </a:cubicBezTo>
                        <a:cubicBezTo>
                          <a:pt x="844" y="1649"/>
                          <a:pt x="925" y="1568"/>
                          <a:pt x="1024" y="1568"/>
                        </a:cubicBezTo>
                        <a:cubicBezTo>
                          <a:pt x="1123" y="1568"/>
                          <a:pt x="1204" y="1649"/>
                          <a:pt x="1204" y="1748"/>
                        </a:cubicBezTo>
                        <a:close/>
                        <a:moveTo>
                          <a:pt x="1024" y="968"/>
                        </a:moveTo>
                        <a:cubicBezTo>
                          <a:pt x="792" y="968"/>
                          <a:pt x="604" y="778"/>
                          <a:pt x="604" y="544"/>
                        </a:cubicBezTo>
                        <a:cubicBezTo>
                          <a:pt x="604" y="310"/>
                          <a:pt x="792" y="120"/>
                          <a:pt x="1024" y="120"/>
                        </a:cubicBezTo>
                        <a:cubicBezTo>
                          <a:pt x="1256" y="120"/>
                          <a:pt x="1444" y="310"/>
                          <a:pt x="1444" y="544"/>
                        </a:cubicBezTo>
                        <a:cubicBezTo>
                          <a:pt x="1444" y="778"/>
                          <a:pt x="1256" y="968"/>
                          <a:pt x="1024" y="968"/>
                        </a:cubicBezTo>
                        <a:close/>
                        <a:moveTo>
                          <a:pt x="1748" y="1928"/>
                        </a:moveTo>
                        <a:cubicBezTo>
                          <a:pt x="1649" y="1928"/>
                          <a:pt x="1568" y="1847"/>
                          <a:pt x="1568" y="1748"/>
                        </a:cubicBezTo>
                        <a:cubicBezTo>
                          <a:pt x="1568" y="1649"/>
                          <a:pt x="1649" y="1568"/>
                          <a:pt x="1748" y="1568"/>
                        </a:cubicBezTo>
                        <a:cubicBezTo>
                          <a:pt x="1847" y="1568"/>
                          <a:pt x="1928" y="1649"/>
                          <a:pt x="1928" y="1748"/>
                        </a:cubicBezTo>
                        <a:cubicBezTo>
                          <a:pt x="1928" y="1847"/>
                          <a:pt x="1847" y="1928"/>
                          <a:pt x="1748" y="19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grpSp>
      <p:sp>
        <p:nvSpPr>
          <p:cNvPr id="12" name="Arrow: Right 11">
            <a:extLst>
              <a:ext uri="{FF2B5EF4-FFF2-40B4-BE49-F238E27FC236}">
                <a16:creationId xmlns:a16="http://schemas.microsoft.com/office/drawing/2014/main" id="{9379F78F-54E7-486E-A9A9-EC9A14C5406F}"/>
              </a:ext>
            </a:extLst>
          </p:cNvPr>
          <p:cNvSpPr/>
          <p:nvPr/>
        </p:nvSpPr>
        <p:spPr>
          <a:xfrm>
            <a:off x="5034332" y="2678953"/>
            <a:ext cx="1973445" cy="1500094"/>
          </a:xfrm>
          <a:prstGeom prst="rightArrow">
            <a:avLst/>
          </a:prstGeom>
          <a:solidFill>
            <a:srgbClr val="BABABA"/>
          </a:solid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b="1" dirty="0">
                <a:latin typeface="+mj-lt"/>
              </a:rPr>
              <a:t>+26%</a:t>
            </a:r>
          </a:p>
        </p:txBody>
      </p:sp>
    </p:spTree>
    <p:extLst>
      <p:ext uri="{BB962C8B-B14F-4D97-AF65-F5344CB8AC3E}">
        <p14:creationId xmlns:p14="http://schemas.microsoft.com/office/powerpoint/2010/main" val="1035253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a:extLst>
              <a:ext uri="{C183D7F6-B498-43B3-948B-1728B52AA6E4}">
                <adec:decorative xmlns:adec="http://schemas.microsoft.com/office/drawing/2017/decorative" val="1"/>
              </a:ext>
            </a:extLst>
          </p:cNvPr>
          <p:cNvSpPr/>
          <p:nvPr/>
        </p:nvSpPr>
        <p:spPr>
          <a:xfrm>
            <a:off x="-9975" y="0"/>
            <a:ext cx="6096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8" name="Group 7">
            <a:extLst>
              <a:ext uri="{C183D7F6-B498-43B3-948B-1728B52AA6E4}">
                <adec:decorative xmlns:adec="http://schemas.microsoft.com/office/drawing/2017/decorative" val="1"/>
              </a:ext>
            </a:extLst>
          </p:cNvPr>
          <p:cNvGrpSpPr/>
          <p:nvPr/>
        </p:nvGrpSpPr>
        <p:grpSpPr>
          <a:xfrm>
            <a:off x="9912263" y="2010673"/>
            <a:ext cx="1281512" cy="487738"/>
            <a:chOff x="9912263" y="2010673"/>
            <a:chExt cx="1281512" cy="487738"/>
          </a:xfrm>
          <a:effectLst>
            <a:outerShdw blurRad="50800" dist="38100" dir="8100000" algn="tr" rotWithShape="0">
              <a:prstClr val="black">
                <a:alpha val="40000"/>
              </a:prstClr>
            </a:outerShdw>
          </a:effectLst>
        </p:grpSpPr>
        <p:sp>
          <p:nvSpPr>
            <p:cNvPr id="55" name="Freeform 54"/>
            <p:cNvSpPr/>
            <p:nvPr/>
          </p:nvSpPr>
          <p:spPr>
            <a:xfrm>
              <a:off x="9912263" y="2010673"/>
              <a:ext cx="1281512" cy="487738"/>
            </a:xfrm>
            <a:custGeom>
              <a:avLst/>
              <a:gdLst>
                <a:gd name="connsiteX0" fmla="*/ 0 w 1281512"/>
                <a:gd name="connsiteY0" fmla="*/ 0 h 487738"/>
                <a:gd name="connsiteX1" fmla="*/ 1024517 w 1281512"/>
                <a:gd name="connsiteY1" fmla="*/ 0 h 487738"/>
                <a:gd name="connsiteX2" fmla="*/ 1024517 w 1281512"/>
                <a:gd name="connsiteY2" fmla="*/ 1323 h 487738"/>
                <a:gd name="connsiteX3" fmla="*/ 1037643 w 1281512"/>
                <a:gd name="connsiteY3" fmla="*/ 0 h 487738"/>
                <a:gd name="connsiteX4" fmla="*/ 1281512 w 1281512"/>
                <a:gd name="connsiteY4" fmla="*/ 243869 h 487738"/>
                <a:gd name="connsiteX5" fmla="*/ 1037643 w 1281512"/>
                <a:gd name="connsiteY5" fmla="*/ 487738 h 487738"/>
                <a:gd name="connsiteX6" fmla="*/ 1024517 w 1281512"/>
                <a:gd name="connsiteY6" fmla="*/ 486415 h 487738"/>
                <a:gd name="connsiteX7" fmla="*/ 1024517 w 1281512"/>
                <a:gd name="connsiteY7" fmla="*/ 487737 h 487738"/>
                <a:gd name="connsiteX8" fmla="*/ 0 w 1281512"/>
                <a:gd name="connsiteY8" fmla="*/ 487737 h 48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512" h="487738">
                  <a:moveTo>
                    <a:pt x="0" y="0"/>
                  </a:moveTo>
                  <a:lnTo>
                    <a:pt x="1024517" y="0"/>
                  </a:lnTo>
                  <a:lnTo>
                    <a:pt x="1024517" y="1323"/>
                  </a:lnTo>
                  <a:lnTo>
                    <a:pt x="1037643" y="0"/>
                  </a:lnTo>
                  <a:cubicBezTo>
                    <a:pt x="1172328" y="0"/>
                    <a:pt x="1281512" y="109184"/>
                    <a:pt x="1281512" y="243869"/>
                  </a:cubicBezTo>
                  <a:cubicBezTo>
                    <a:pt x="1281512" y="378554"/>
                    <a:pt x="1172328" y="487738"/>
                    <a:pt x="1037643" y="487738"/>
                  </a:cubicBezTo>
                  <a:lnTo>
                    <a:pt x="1024517" y="486415"/>
                  </a:lnTo>
                  <a:lnTo>
                    <a:pt x="1024517" y="487737"/>
                  </a:lnTo>
                  <a:lnTo>
                    <a:pt x="0" y="487737"/>
                  </a:lnTo>
                  <a:close/>
                </a:path>
              </a:pathLst>
            </a:cu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73" name="Group 72"/>
            <p:cNvGrpSpPr/>
            <p:nvPr/>
          </p:nvGrpSpPr>
          <p:grpSpPr>
            <a:xfrm flipH="1">
              <a:off x="10838597" y="2143232"/>
              <a:ext cx="222620" cy="222620"/>
              <a:chOff x="1389063" y="3748088"/>
              <a:chExt cx="336550" cy="336550"/>
            </a:xfrm>
            <a:solidFill>
              <a:schemeClr val="bg1"/>
            </a:solidFill>
          </p:grpSpPr>
          <p:sp>
            <p:nvSpPr>
              <p:cNvPr id="74" name="Freeform 5"/>
              <p:cNvSpPr>
                <a:spLocks/>
              </p:cNvSpPr>
              <p:nvPr/>
            </p:nvSpPr>
            <p:spPr bwMode="auto">
              <a:xfrm>
                <a:off x="1547813" y="3787776"/>
                <a:ext cx="58738" cy="60325"/>
              </a:xfrm>
              <a:custGeom>
                <a:avLst/>
                <a:gdLst>
                  <a:gd name="T0" fmla="*/ 300 w 360"/>
                  <a:gd name="T1" fmla="*/ 244 h 364"/>
                  <a:gd name="T2" fmla="*/ 120 w 360"/>
                  <a:gd name="T3" fmla="*/ 244 h 364"/>
                  <a:gd name="T4" fmla="*/ 120 w 360"/>
                  <a:gd name="T5" fmla="*/ 60 h 364"/>
                  <a:gd name="T6" fmla="*/ 60 w 360"/>
                  <a:gd name="T7" fmla="*/ 0 h 364"/>
                  <a:gd name="T8" fmla="*/ 0 w 360"/>
                  <a:gd name="T9" fmla="*/ 60 h 364"/>
                  <a:gd name="T10" fmla="*/ 0 w 360"/>
                  <a:gd name="T11" fmla="*/ 304 h 364"/>
                  <a:gd name="T12" fmla="*/ 60 w 360"/>
                  <a:gd name="T13" fmla="*/ 364 h 364"/>
                  <a:gd name="T14" fmla="*/ 300 w 360"/>
                  <a:gd name="T15" fmla="*/ 364 h 364"/>
                  <a:gd name="T16" fmla="*/ 360 w 360"/>
                  <a:gd name="T17" fmla="*/ 304 h 364"/>
                  <a:gd name="T18" fmla="*/ 300 w 360"/>
                  <a:gd name="T19" fmla="*/ 24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4">
                    <a:moveTo>
                      <a:pt x="300" y="244"/>
                    </a:moveTo>
                    <a:cubicBezTo>
                      <a:pt x="120" y="244"/>
                      <a:pt x="120" y="244"/>
                      <a:pt x="120" y="244"/>
                    </a:cubicBezTo>
                    <a:cubicBezTo>
                      <a:pt x="120" y="60"/>
                      <a:pt x="120" y="60"/>
                      <a:pt x="120" y="60"/>
                    </a:cubicBezTo>
                    <a:cubicBezTo>
                      <a:pt x="120" y="27"/>
                      <a:pt x="93" y="0"/>
                      <a:pt x="60" y="0"/>
                    </a:cubicBezTo>
                    <a:cubicBezTo>
                      <a:pt x="27" y="0"/>
                      <a:pt x="0" y="27"/>
                      <a:pt x="0" y="60"/>
                    </a:cubicBezTo>
                    <a:cubicBezTo>
                      <a:pt x="0" y="304"/>
                      <a:pt x="0" y="304"/>
                      <a:pt x="0" y="304"/>
                    </a:cubicBezTo>
                    <a:cubicBezTo>
                      <a:pt x="0" y="337"/>
                      <a:pt x="27" y="364"/>
                      <a:pt x="60" y="364"/>
                    </a:cubicBezTo>
                    <a:cubicBezTo>
                      <a:pt x="300" y="364"/>
                      <a:pt x="300" y="364"/>
                      <a:pt x="300" y="364"/>
                    </a:cubicBezTo>
                    <a:cubicBezTo>
                      <a:pt x="333" y="364"/>
                      <a:pt x="360" y="337"/>
                      <a:pt x="360" y="304"/>
                    </a:cubicBezTo>
                    <a:cubicBezTo>
                      <a:pt x="360" y="271"/>
                      <a:pt x="333" y="244"/>
                      <a:pt x="3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6"/>
              <p:cNvSpPr>
                <a:spLocks noEditPoints="1"/>
              </p:cNvSpPr>
              <p:nvPr/>
            </p:nvSpPr>
            <p:spPr bwMode="auto">
              <a:xfrm>
                <a:off x="1389063" y="3748088"/>
                <a:ext cx="336550" cy="336550"/>
              </a:xfrm>
              <a:custGeom>
                <a:avLst/>
                <a:gdLst>
                  <a:gd name="T0" fmla="*/ 1808 w 2048"/>
                  <a:gd name="T1" fmla="*/ 1454 h 2048"/>
                  <a:gd name="T2" fmla="*/ 1808 w 2048"/>
                  <a:gd name="T3" fmla="*/ 1388 h 2048"/>
                  <a:gd name="T4" fmla="*/ 1628 w 2048"/>
                  <a:gd name="T5" fmla="*/ 1208 h 2048"/>
                  <a:gd name="T6" fmla="*/ 1084 w 2048"/>
                  <a:gd name="T7" fmla="*/ 1208 h 2048"/>
                  <a:gd name="T8" fmla="*/ 1084 w 2048"/>
                  <a:gd name="T9" fmla="*/ 1085 h 2048"/>
                  <a:gd name="T10" fmla="*/ 1564 w 2048"/>
                  <a:gd name="T11" fmla="*/ 544 h 2048"/>
                  <a:gd name="T12" fmla="*/ 1024 w 2048"/>
                  <a:gd name="T13" fmla="*/ 0 h 2048"/>
                  <a:gd name="T14" fmla="*/ 484 w 2048"/>
                  <a:gd name="T15" fmla="*/ 544 h 2048"/>
                  <a:gd name="T16" fmla="*/ 964 w 2048"/>
                  <a:gd name="T17" fmla="*/ 1085 h 2048"/>
                  <a:gd name="T18" fmla="*/ 964 w 2048"/>
                  <a:gd name="T19" fmla="*/ 1208 h 2048"/>
                  <a:gd name="T20" fmla="*/ 420 w 2048"/>
                  <a:gd name="T21" fmla="*/ 1208 h 2048"/>
                  <a:gd name="T22" fmla="*/ 240 w 2048"/>
                  <a:gd name="T23" fmla="*/ 1388 h 2048"/>
                  <a:gd name="T24" fmla="*/ 240 w 2048"/>
                  <a:gd name="T25" fmla="*/ 1454 h 2048"/>
                  <a:gd name="T26" fmla="*/ 0 w 2048"/>
                  <a:gd name="T27" fmla="*/ 1748 h 2048"/>
                  <a:gd name="T28" fmla="*/ 300 w 2048"/>
                  <a:gd name="T29" fmla="*/ 2048 h 2048"/>
                  <a:gd name="T30" fmla="*/ 600 w 2048"/>
                  <a:gd name="T31" fmla="*/ 1748 h 2048"/>
                  <a:gd name="T32" fmla="*/ 360 w 2048"/>
                  <a:gd name="T33" fmla="*/ 1454 h 2048"/>
                  <a:gd name="T34" fmla="*/ 360 w 2048"/>
                  <a:gd name="T35" fmla="*/ 1388 h 2048"/>
                  <a:gd name="T36" fmla="*/ 420 w 2048"/>
                  <a:gd name="T37" fmla="*/ 1328 h 2048"/>
                  <a:gd name="T38" fmla="*/ 964 w 2048"/>
                  <a:gd name="T39" fmla="*/ 1328 h 2048"/>
                  <a:gd name="T40" fmla="*/ 964 w 2048"/>
                  <a:gd name="T41" fmla="*/ 1454 h 2048"/>
                  <a:gd name="T42" fmla="*/ 724 w 2048"/>
                  <a:gd name="T43" fmla="*/ 1748 h 2048"/>
                  <a:gd name="T44" fmla="*/ 1024 w 2048"/>
                  <a:gd name="T45" fmla="*/ 2048 h 2048"/>
                  <a:gd name="T46" fmla="*/ 1324 w 2048"/>
                  <a:gd name="T47" fmla="*/ 1748 h 2048"/>
                  <a:gd name="T48" fmla="*/ 1084 w 2048"/>
                  <a:gd name="T49" fmla="*/ 1454 h 2048"/>
                  <a:gd name="T50" fmla="*/ 1084 w 2048"/>
                  <a:gd name="T51" fmla="*/ 1328 h 2048"/>
                  <a:gd name="T52" fmla="*/ 1628 w 2048"/>
                  <a:gd name="T53" fmla="*/ 1328 h 2048"/>
                  <a:gd name="T54" fmla="*/ 1688 w 2048"/>
                  <a:gd name="T55" fmla="*/ 1388 h 2048"/>
                  <a:gd name="T56" fmla="*/ 1688 w 2048"/>
                  <a:gd name="T57" fmla="*/ 1454 h 2048"/>
                  <a:gd name="T58" fmla="*/ 1448 w 2048"/>
                  <a:gd name="T59" fmla="*/ 1748 h 2048"/>
                  <a:gd name="T60" fmla="*/ 1748 w 2048"/>
                  <a:gd name="T61" fmla="*/ 2048 h 2048"/>
                  <a:gd name="T62" fmla="*/ 2048 w 2048"/>
                  <a:gd name="T63" fmla="*/ 1748 h 2048"/>
                  <a:gd name="T64" fmla="*/ 1808 w 2048"/>
                  <a:gd name="T65" fmla="*/ 1454 h 2048"/>
                  <a:gd name="T66" fmla="*/ 480 w 2048"/>
                  <a:gd name="T67" fmla="*/ 1748 h 2048"/>
                  <a:gd name="T68" fmla="*/ 300 w 2048"/>
                  <a:gd name="T69" fmla="*/ 1928 h 2048"/>
                  <a:gd name="T70" fmla="*/ 120 w 2048"/>
                  <a:gd name="T71" fmla="*/ 1748 h 2048"/>
                  <a:gd name="T72" fmla="*/ 300 w 2048"/>
                  <a:gd name="T73" fmla="*/ 1568 h 2048"/>
                  <a:gd name="T74" fmla="*/ 480 w 2048"/>
                  <a:gd name="T75" fmla="*/ 1748 h 2048"/>
                  <a:gd name="T76" fmla="*/ 1204 w 2048"/>
                  <a:gd name="T77" fmla="*/ 1748 h 2048"/>
                  <a:gd name="T78" fmla="*/ 1024 w 2048"/>
                  <a:gd name="T79" fmla="*/ 1928 h 2048"/>
                  <a:gd name="T80" fmla="*/ 844 w 2048"/>
                  <a:gd name="T81" fmla="*/ 1748 h 2048"/>
                  <a:gd name="T82" fmla="*/ 1024 w 2048"/>
                  <a:gd name="T83" fmla="*/ 1568 h 2048"/>
                  <a:gd name="T84" fmla="*/ 1204 w 2048"/>
                  <a:gd name="T85" fmla="*/ 1748 h 2048"/>
                  <a:gd name="T86" fmla="*/ 1024 w 2048"/>
                  <a:gd name="T87" fmla="*/ 968 h 2048"/>
                  <a:gd name="T88" fmla="*/ 604 w 2048"/>
                  <a:gd name="T89" fmla="*/ 544 h 2048"/>
                  <a:gd name="T90" fmla="*/ 1024 w 2048"/>
                  <a:gd name="T91" fmla="*/ 120 h 2048"/>
                  <a:gd name="T92" fmla="*/ 1444 w 2048"/>
                  <a:gd name="T93" fmla="*/ 544 h 2048"/>
                  <a:gd name="T94" fmla="*/ 1024 w 2048"/>
                  <a:gd name="T95" fmla="*/ 968 h 2048"/>
                  <a:gd name="T96" fmla="*/ 1748 w 2048"/>
                  <a:gd name="T97" fmla="*/ 1928 h 2048"/>
                  <a:gd name="T98" fmla="*/ 1568 w 2048"/>
                  <a:gd name="T99" fmla="*/ 1748 h 2048"/>
                  <a:gd name="T100" fmla="*/ 1748 w 2048"/>
                  <a:gd name="T101" fmla="*/ 1568 h 2048"/>
                  <a:gd name="T102" fmla="*/ 1928 w 2048"/>
                  <a:gd name="T103" fmla="*/ 1748 h 2048"/>
                  <a:gd name="T104" fmla="*/ 1748 w 2048"/>
                  <a:gd name="T105"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8" h="2048">
                    <a:moveTo>
                      <a:pt x="1808" y="1454"/>
                    </a:moveTo>
                    <a:cubicBezTo>
                      <a:pt x="1808" y="1388"/>
                      <a:pt x="1808" y="1388"/>
                      <a:pt x="1808" y="1388"/>
                    </a:cubicBezTo>
                    <a:cubicBezTo>
                      <a:pt x="1808" y="1289"/>
                      <a:pt x="1727" y="1208"/>
                      <a:pt x="1628" y="1208"/>
                    </a:cubicBezTo>
                    <a:cubicBezTo>
                      <a:pt x="1084" y="1208"/>
                      <a:pt x="1084" y="1208"/>
                      <a:pt x="1084" y="1208"/>
                    </a:cubicBezTo>
                    <a:cubicBezTo>
                      <a:pt x="1084" y="1085"/>
                      <a:pt x="1084" y="1085"/>
                      <a:pt x="1084" y="1085"/>
                    </a:cubicBezTo>
                    <a:cubicBezTo>
                      <a:pt x="1354" y="1054"/>
                      <a:pt x="1564" y="824"/>
                      <a:pt x="1564" y="544"/>
                    </a:cubicBezTo>
                    <a:cubicBezTo>
                      <a:pt x="1564" y="244"/>
                      <a:pt x="1322" y="0"/>
                      <a:pt x="1024" y="0"/>
                    </a:cubicBezTo>
                    <a:cubicBezTo>
                      <a:pt x="726" y="0"/>
                      <a:pt x="484" y="244"/>
                      <a:pt x="484" y="544"/>
                    </a:cubicBezTo>
                    <a:cubicBezTo>
                      <a:pt x="484" y="824"/>
                      <a:pt x="694" y="1054"/>
                      <a:pt x="964" y="1085"/>
                    </a:cubicBezTo>
                    <a:cubicBezTo>
                      <a:pt x="964" y="1208"/>
                      <a:pt x="964" y="1208"/>
                      <a:pt x="964" y="1208"/>
                    </a:cubicBezTo>
                    <a:cubicBezTo>
                      <a:pt x="420" y="1208"/>
                      <a:pt x="420" y="1208"/>
                      <a:pt x="420" y="1208"/>
                    </a:cubicBezTo>
                    <a:cubicBezTo>
                      <a:pt x="321" y="1208"/>
                      <a:pt x="240" y="1289"/>
                      <a:pt x="240" y="1388"/>
                    </a:cubicBezTo>
                    <a:cubicBezTo>
                      <a:pt x="240" y="1454"/>
                      <a:pt x="240" y="1454"/>
                      <a:pt x="240" y="1454"/>
                    </a:cubicBezTo>
                    <a:cubicBezTo>
                      <a:pt x="103" y="1482"/>
                      <a:pt x="0" y="1603"/>
                      <a:pt x="0" y="1748"/>
                    </a:cubicBezTo>
                    <a:cubicBezTo>
                      <a:pt x="0" y="1913"/>
                      <a:pt x="135" y="2048"/>
                      <a:pt x="300" y="2048"/>
                    </a:cubicBezTo>
                    <a:cubicBezTo>
                      <a:pt x="465" y="2048"/>
                      <a:pt x="600" y="1913"/>
                      <a:pt x="600" y="1748"/>
                    </a:cubicBezTo>
                    <a:cubicBezTo>
                      <a:pt x="600" y="1603"/>
                      <a:pt x="497" y="1482"/>
                      <a:pt x="360" y="1454"/>
                    </a:cubicBezTo>
                    <a:cubicBezTo>
                      <a:pt x="360" y="1388"/>
                      <a:pt x="360" y="1388"/>
                      <a:pt x="360" y="1388"/>
                    </a:cubicBezTo>
                    <a:cubicBezTo>
                      <a:pt x="360" y="1355"/>
                      <a:pt x="387" y="1328"/>
                      <a:pt x="420" y="1328"/>
                    </a:cubicBezTo>
                    <a:cubicBezTo>
                      <a:pt x="964" y="1328"/>
                      <a:pt x="964" y="1328"/>
                      <a:pt x="964" y="1328"/>
                    </a:cubicBezTo>
                    <a:cubicBezTo>
                      <a:pt x="964" y="1454"/>
                      <a:pt x="964" y="1454"/>
                      <a:pt x="964" y="1454"/>
                    </a:cubicBezTo>
                    <a:cubicBezTo>
                      <a:pt x="827" y="1482"/>
                      <a:pt x="724" y="1603"/>
                      <a:pt x="724" y="1748"/>
                    </a:cubicBezTo>
                    <a:cubicBezTo>
                      <a:pt x="724" y="1913"/>
                      <a:pt x="859" y="2048"/>
                      <a:pt x="1024" y="2048"/>
                    </a:cubicBezTo>
                    <a:cubicBezTo>
                      <a:pt x="1189" y="2048"/>
                      <a:pt x="1324" y="1913"/>
                      <a:pt x="1324" y="1748"/>
                    </a:cubicBezTo>
                    <a:cubicBezTo>
                      <a:pt x="1324" y="1603"/>
                      <a:pt x="1221" y="1482"/>
                      <a:pt x="1084" y="1454"/>
                    </a:cubicBezTo>
                    <a:cubicBezTo>
                      <a:pt x="1084" y="1328"/>
                      <a:pt x="1084" y="1328"/>
                      <a:pt x="1084" y="1328"/>
                    </a:cubicBezTo>
                    <a:cubicBezTo>
                      <a:pt x="1628" y="1328"/>
                      <a:pt x="1628" y="1328"/>
                      <a:pt x="1628" y="1328"/>
                    </a:cubicBezTo>
                    <a:cubicBezTo>
                      <a:pt x="1661" y="1328"/>
                      <a:pt x="1688" y="1355"/>
                      <a:pt x="1688" y="1388"/>
                    </a:cubicBezTo>
                    <a:cubicBezTo>
                      <a:pt x="1688" y="1454"/>
                      <a:pt x="1688" y="1454"/>
                      <a:pt x="1688" y="1454"/>
                    </a:cubicBezTo>
                    <a:cubicBezTo>
                      <a:pt x="1551" y="1482"/>
                      <a:pt x="1448" y="1603"/>
                      <a:pt x="1448" y="1748"/>
                    </a:cubicBezTo>
                    <a:cubicBezTo>
                      <a:pt x="1448" y="1913"/>
                      <a:pt x="1583" y="2048"/>
                      <a:pt x="1748" y="2048"/>
                    </a:cubicBezTo>
                    <a:cubicBezTo>
                      <a:pt x="1913" y="2048"/>
                      <a:pt x="2048" y="1913"/>
                      <a:pt x="2048" y="1748"/>
                    </a:cubicBezTo>
                    <a:cubicBezTo>
                      <a:pt x="2048" y="1603"/>
                      <a:pt x="1945" y="1482"/>
                      <a:pt x="1808" y="1454"/>
                    </a:cubicBezTo>
                    <a:close/>
                    <a:moveTo>
                      <a:pt x="480" y="1748"/>
                    </a:moveTo>
                    <a:cubicBezTo>
                      <a:pt x="480" y="1847"/>
                      <a:pt x="399" y="1928"/>
                      <a:pt x="300" y="1928"/>
                    </a:cubicBezTo>
                    <a:cubicBezTo>
                      <a:pt x="201" y="1928"/>
                      <a:pt x="120" y="1847"/>
                      <a:pt x="120" y="1748"/>
                    </a:cubicBezTo>
                    <a:cubicBezTo>
                      <a:pt x="120" y="1649"/>
                      <a:pt x="201" y="1568"/>
                      <a:pt x="300" y="1568"/>
                    </a:cubicBezTo>
                    <a:cubicBezTo>
                      <a:pt x="399" y="1568"/>
                      <a:pt x="480" y="1649"/>
                      <a:pt x="480" y="1748"/>
                    </a:cubicBezTo>
                    <a:close/>
                    <a:moveTo>
                      <a:pt x="1204" y="1748"/>
                    </a:moveTo>
                    <a:cubicBezTo>
                      <a:pt x="1204" y="1847"/>
                      <a:pt x="1123" y="1928"/>
                      <a:pt x="1024" y="1928"/>
                    </a:cubicBezTo>
                    <a:cubicBezTo>
                      <a:pt x="925" y="1928"/>
                      <a:pt x="844" y="1847"/>
                      <a:pt x="844" y="1748"/>
                    </a:cubicBezTo>
                    <a:cubicBezTo>
                      <a:pt x="844" y="1649"/>
                      <a:pt x="925" y="1568"/>
                      <a:pt x="1024" y="1568"/>
                    </a:cubicBezTo>
                    <a:cubicBezTo>
                      <a:pt x="1123" y="1568"/>
                      <a:pt x="1204" y="1649"/>
                      <a:pt x="1204" y="1748"/>
                    </a:cubicBezTo>
                    <a:close/>
                    <a:moveTo>
                      <a:pt x="1024" y="968"/>
                    </a:moveTo>
                    <a:cubicBezTo>
                      <a:pt x="792" y="968"/>
                      <a:pt x="604" y="778"/>
                      <a:pt x="604" y="544"/>
                    </a:cubicBezTo>
                    <a:cubicBezTo>
                      <a:pt x="604" y="310"/>
                      <a:pt x="792" y="120"/>
                      <a:pt x="1024" y="120"/>
                    </a:cubicBezTo>
                    <a:cubicBezTo>
                      <a:pt x="1256" y="120"/>
                      <a:pt x="1444" y="310"/>
                      <a:pt x="1444" y="544"/>
                    </a:cubicBezTo>
                    <a:cubicBezTo>
                      <a:pt x="1444" y="778"/>
                      <a:pt x="1256" y="968"/>
                      <a:pt x="1024" y="968"/>
                    </a:cubicBezTo>
                    <a:close/>
                    <a:moveTo>
                      <a:pt x="1748" y="1928"/>
                    </a:moveTo>
                    <a:cubicBezTo>
                      <a:pt x="1649" y="1928"/>
                      <a:pt x="1568" y="1847"/>
                      <a:pt x="1568" y="1748"/>
                    </a:cubicBezTo>
                    <a:cubicBezTo>
                      <a:pt x="1568" y="1649"/>
                      <a:pt x="1649" y="1568"/>
                      <a:pt x="1748" y="1568"/>
                    </a:cubicBezTo>
                    <a:cubicBezTo>
                      <a:pt x="1847" y="1568"/>
                      <a:pt x="1928" y="1649"/>
                      <a:pt x="1928" y="1748"/>
                    </a:cubicBezTo>
                    <a:cubicBezTo>
                      <a:pt x="1928" y="1847"/>
                      <a:pt x="1847" y="1928"/>
                      <a:pt x="1748" y="19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7" name="Group 6">
            <a:extLst>
              <a:ext uri="{C183D7F6-B498-43B3-948B-1728B52AA6E4}">
                <adec:decorative xmlns:adec="http://schemas.microsoft.com/office/drawing/2017/decorative" val="1"/>
              </a:ext>
            </a:extLst>
          </p:cNvPr>
          <p:cNvGrpSpPr/>
          <p:nvPr/>
        </p:nvGrpSpPr>
        <p:grpSpPr>
          <a:xfrm>
            <a:off x="9912263" y="2954121"/>
            <a:ext cx="1281512" cy="487738"/>
            <a:chOff x="9912263" y="3185130"/>
            <a:chExt cx="1281512" cy="487738"/>
          </a:xfrm>
          <a:effectLst>
            <a:outerShdw blurRad="50800" dist="38100" dir="8100000" algn="tr" rotWithShape="0">
              <a:prstClr val="black">
                <a:alpha val="40000"/>
              </a:prstClr>
            </a:outerShdw>
          </a:effectLst>
        </p:grpSpPr>
        <p:sp>
          <p:nvSpPr>
            <p:cNvPr id="54" name="Freeform 53"/>
            <p:cNvSpPr/>
            <p:nvPr/>
          </p:nvSpPr>
          <p:spPr>
            <a:xfrm>
              <a:off x="9912263" y="3185130"/>
              <a:ext cx="1281512" cy="487738"/>
            </a:xfrm>
            <a:custGeom>
              <a:avLst/>
              <a:gdLst>
                <a:gd name="connsiteX0" fmla="*/ 0 w 1281512"/>
                <a:gd name="connsiteY0" fmla="*/ 0 h 487738"/>
                <a:gd name="connsiteX1" fmla="*/ 1024517 w 1281512"/>
                <a:gd name="connsiteY1" fmla="*/ 0 h 487738"/>
                <a:gd name="connsiteX2" fmla="*/ 1024517 w 1281512"/>
                <a:gd name="connsiteY2" fmla="*/ 1323 h 487738"/>
                <a:gd name="connsiteX3" fmla="*/ 1037643 w 1281512"/>
                <a:gd name="connsiteY3" fmla="*/ 0 h 487738"/>
                <a:gd name="connsiteX4" fmla="*/ 1281512 w 1281512"/>
                <a:gd name="connsiteY4" fmla="*/ 243869 h 487738"/>
                <a:gd name="connsiteX5" fmla="*/ 1037643 w 1281512"/>
                <a:gd name="connsiteY5" fmla="*/ 487738 h 487738"/>
                <a:gd name="connsiteX6" fmla="*/ 1024517 w 1281512"/>
                <a:gd name="connsiteY6" fmla="*/ 486415 h 487738"/>
                <a:gd name="connsiteX7" fmla="*/ 1024517 w 1281512"/>
                <a:gd name="connsiteY7" fmla="*/ 487737 h 487738"/>
                <a:gd name="connsiteX8" fmla="*/ 0 w 1281512"/>
                <a:gd name="connsiteY8" fmla="*/ 487737 h 48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512" h="487738">
                  <a:moveTo>
                    <a:pt x="0" y="0"/>
                  </a:moveTo>
                  <a:lnTo>
                    <a:pt x="1024517" y="0"/>
                  </a:lnTo>
                  <a:lnTo>
                    <a:pt x="1024517" y="1323"/>
                  </a:lnTo>
                  <a:lnTo>
                    <a:pt x="1037643" y="0"/>
                  </a:lnTo>
                  <a:cubicBezTo>
                    <a:pt x="1172328" y="0"/>
                    <a:pt x="1281512" y="109184"/>
                    <a:pt x="1281512" y="243869"/>
                  </a:cubicBezTo>
                  <a:cubicBezTo>
                    <a:pt x="1281512" y="378554"/>
                    <a:pt x="1172328" y="487738"/>
                    <a:pt x="1037643" y="487738"/>
                  </a:cubicBezTo>
                  <a:lnTo>
                    <a:pt x="1024517" y="486415"/>
                  </a:lnTo>
                  <a:lnTo>
                    <a:pt x="1024517" y="487737"/>
                  </a:lnTo>
                  <a:lnTo>
                    <a:pt x="0" y="487737"/>
                  </a:lnTo>
                  <a:close/>
                </a:path>
              </a:pathLst>
            </a:custGeom>
            <a:solidFill>
              <a:srgbClr val="9BA2A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80" name="Group 79"/>
            <p:cNvGrpSpPr/>
            <p:nvPr/>
          </p:nvGrpSpPr>
          <p:grpSpPr>
            <a:xfrm flipH="1">
              <a:off x="10822976" y="3302068"/>
              <a:ext cx="253863" cy="253863"/>
              <a:chOff x="3613150" y="3706813"/>
              <a:chExt cx="420688" cy="420687"/>
            </a:xfrm>
          </p:grpSpPr>
          <p:sp>
            <p:nvSpPr>
              <p:cNvPr id="81" name="Freeform 10"/>
              <p:cNvSpPr>
                <a:spLocks noEditPoints="1"/>
              </p:cNvSpPr>
              <p:nvPr/>
            </p:nvSpPr>
            <p:spPr bwMode="auto">
              <a:xfrm>
                <a:off x="3613150" y="3930650"/>
                <a:ext cx="420688" cy="196850"/>
              </a:xfrm>
              <a:custGeom>
                <a:avLst/>
                <a:gdLst>
                  <a:gd name="T0" fmla="*/ 1823 w 2048"/>
                  <a:gd name="T1" fmla="*/ 528 h 960"/>
                  <a:gd name="T2" fmla="*/ 1928 w 2048"/>
                  <a:gd name="T3" fmla="*/ 300 h 960"/>
                  <a:gd name="T4" fmla="*/ 1628 w 2048"/>
                  <a:gd name="T5" fmla="*/ 0 h 960"/>
                  <a:gd name="T6" fmla="*/ 1324 w 2048"/>
                  <a:gd name="T7" fmla="*/ 300 h 960"/>
                  <a:gd name="T8" fmla="*/ 1432 w 2048"/>
                  <a:gd name="T9" fmla="*/ 528 h 960"/>
                  <a:gd name="T10" fmla="*/ 1324 w 2048"/>
                  <a:gd name="T11" fmla="*/ 606 h 960"/>
                  <a:gd name="T12" fmla="*/ 1219 w 2048"/>
                  <a:gd name="T13" fmla="*/ 528 h 960"/>
                  <a:gd name="T14" fmla="*/ 1324 w 2048"/>
                  <a:gd name="T15" fmla="*/ 300 h 960"/>
                  <a:gd name="T16" fmla="*/ 1024 w 2048"/>
                  <a:gd name="T17" fmla="*/ 0 h 960"/>
                  <a:gd name="T18" fmla="*/ 724 w 2048"/>
                  <a:gd name="T19" fmla="*/ 300 h 960"/>
                  <a:gd name="T20" fmla="*/ 829 w 2048"/>
                  <a:gd name="T21" fmla="*/ 528 h 960"/>
                  <a:gd name="T22" fmla="*/ 724 w 2048"/>
                  <a:gd name="T23" fmla="*/ 606 h 960"/>
                  <a:gd name="T24" fmla="*/ 619 w 2048"/>
                  <a:gd name="T25" fmla="*/ 528 h 960"/>
                  <a:gd name="T26" fmla="*/ 724 w 2048"/>
                  <a:gd name="T27" fmla="*/ 300 h 960"/>
                  <a:gd name="T28" fmla="*/ 424 w 2048"/>
                  <a:gd name="T29" fmla="*/ 0 h 960"/>
                  <a:gd name="T30" fmla="*/ 124 w 2048"/>
                  <a:gd name="T31" fmla="*/ 300 h 960"/>
                  <a:gd name="T32" fmla="*/ 229 w 2048"/>
                  <a:gd name="T33" fmla="*/ 527 h 960"/>
                  <a:gd name="T34" fmla="*/ 0 w 2048"/>
                  <a:gd name="T35" fmla="*/ 900 h 960"/>
                  <a:gd name="T36" fmla="*/ 60 w 2048"/>
                  <a:gd name="T37" fmla="*/ 960 h 960"/>
                  <a:gd name="T38" fmla="*/ 1988 w 2048"/>
                  <a:gd name="T39" fmla="*/ 960 h 960"/>
                  <a:gd name="T40" fmla="*/ 2048 w 2048"/>
                  <a:gd name="T41" fmla="*/ 900 h 960"/>
                  <a:gd name="T42" fmla="*/ 1823 w 2048"/>
                  <a:gd name="T43" fmla="*/ 528 h 960"/>
                  <a:gd name="T44" fmla="*/ 424 w 2048"/>
                  <a:gd name="T45" fmla="*/ 120 h 960"/>
                  <a:gd name="T46" fmla="*/ 604 w 2048"/>
                  <a:gd name="T47" fmla="*/ 300 h 960"/>
                  <a:gd name="T48" fmla="*/ 424 w 2048"/>
                  <a:gd name="T49" fmla="*/ 480 h 960"/>
                  <a:gd name="T50" fmla="*/ 244 w 2048"/>
                  <a:gd name="T51" fmla="*/ 300 h 960"/>
                  <a:gd name="T52" fmla="*/ 424 w 2048"/>
                  <a:gd name="T53" fmla="*/ 120 h 960"/>
                  <a:gd name="T54" fmla="*/ 608 w 2048"/>
                  <a:gd name="T55" fmla="*/ 840 h 960"/>
                  <a:gd name="T56" fmla="*/ 126 w 2048"/>
                  <a:gd name="T57" fmla="*/ 840 h 960"/>
                  <a:gd name="T58" fmla="*/ 424 w 2048"/>
                  <a:gd name="T59" fmla="*/ 600 h 960"/>
                  <a:gd name="T60" fmla="*/ 652 w 2048"/>
                  <a:gd name="T61" fmla="*/ 705 h 960"/>
                  <a:gd name="T62" fmla="*/ 608 w 2048"/>
                  <a:gd name="T63" fmla="*/ 840 h 960"/>
                  <a:gd name="T64" fmla="*/ 1024 w 2048"/>
                  <a:gd name="T65" fmla="*/ 120 h 960"/>
                  <a:gd name="T66" fmla="*/ 1204 w 2048"/>
                  <a:gd name="T67" fmla="*/ 300 h 960"/>
                  <a:gd name="T68" fmla="*/ 1024 w 2048"/>
                  <a:gd name="T69" fmla="*/ 480 h 960"/>
                  <a:gd name="T70" fmla="*/ 844 w 2048"/>
                  <a:gd name="T71" fmla="*/ 300 h 960"/>
                  <a:gd name="T72" fmla="*/ 1024 w 2048"/>
                  <a:gd name="T73" fmla="*/ 120 h 960"/>
                  <a:gd name="T74" fmla="*/ 730 w 2048"/>
                  <a:gd name="T75" fmla="*/ 840 h 960"/>
                  <a:gd name="T76" fmla="*/ 1024 w 2048"/>
                  <a:gd name="T77" fmla="*/ 600 h 960"/>
                  <a:gd name="T78" fmla="*/ 1318 w 2048"/>
                  <a:gd name="T79" fmla="*/ 840 h 960"/>
                  <a:gd name="T80" fmla="*/ 730 w 2048"/>
                  <a:gd name="T81" fmla="*/ 840 h 960"/>
                  <a:gd name="T82" fmla="*/ 1628 w 2048"/>
                  <a:gd name="T83" fmla="*/ 120 h 960"/>
                  <a:gd name="T84" fmla="*/ 1808 w 2048"/>
                  <a:gd name="T85" fmla="*/ 300 h 960"/>
                  <a:gd name="T86" fmla="*/ 1628 w 2048"/>
                  <a:gd name="T87" fmla="*/ 480 h 960"/>
                  <a:gd name="T88" fmla="*/ 1444 w 2048"/>
                  <a:gd name="T89" fmla="*/ 300 h 960"/>
                  <a:gd name="T90" fmla="*/ 1628 w 2048"/>
                  <a:gd name="T91" fmla="*/ 120 h 960"/>
                  <a:gd name="T92" fmla="*/ 1440 w 2048"/>
                  <a:gd name="T93" fmla="*/ 840 h 960"/>
                  <a:gd name="T94" fmla="*/ 1396 w 2048"/>
                  <a:gd name="T95" fmla="*/ 705 h 960"/>
                  <a:gd name="T96" fmla="*/ 1628 w 2048"/>
                  <a:gd name="T97" fmla="*/ 600 h 960"/>
                  <a:gd name="T98" fmla="*/ 1922 w 2048"/>
                  <a:gd name="T99" fmla="*/ 840 h 960"/>
                  <a:gd name="T100" fmla="*/ 1440 w 2048"/>
                  <a:gd name="T101" fmla="*/ 840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8" h="960">
                    <a:moveTo>
                      <a:pt x="1823" y="528"/>
                    </a:moveTo>
                    <a:cubicBezTo>
                      <a:pt x="1887" y="473"/>
                      <a:pt x="1928" y="391"/>
                      <a:pt x="1928" y="300"/>
                    </a:cubicBezTo>
                    <a:cubicBezTo>
                      <a:pt x="1928" y="135"/>
                      <a:pt x="1793" y="0"/>
                      <a:pt x="1628" y="0"/>
                    </a:cubicBezTo>
                    <a:cubicBezTo>
                      <a:pt x="1462" y="0"/>
                      <a:pt x="1324" y="134"/>
                      <a:pt x="1324" y="300"/>
                    </a:cubicBezTo>
                    <a:cubicBezTo>
                      <a:pt x="1324" y="387"/>
                      <a:pt x="1362" y="469"/>
                      <a:pt x="1432" y="528"/>
                    </a:cubicBezTo>
                    <a:cubicBezTo>
                      <a:pt x="1392" y="548"/>
                      <a:pt x="1355" y="575"/>
                      <a:pt x="1324" y="606"/>
                    </a:cubicBezTo>
                    <a:cubicBezTo>
                      <a:pt x="1293" y="575"/>
                      <a:pt x="1258" y="549"/>
                      <a:pt x="1219" y="528"/>
                    </a:cubicBezTo>
                    <a:cubicBezTo>
                      <a:pt x="1283" y="473"/>
                      <a:pt x="1324" y="391"/>
                      <a:pt x="1324" y="300"/>
                    </a:cubicBezTo>
                    <a:cubicBezTo>
                      <a:pt x="1324" y="135"/>
                      <a:pt x="1189" y="0"/>
                      <a:pt x="1024" y="0"/>
                    </a:cubicBezTo>
                    <a:cubicBezTo>
                      <a:pt x="859" y="0"/>
                      <a:pt x="724" y="135"/>
                      <a:pt x="724" y="300"/>
                    </a:cubicBezTo>
                    <a:cubicBezTo>
                      <a:pt x="724" y="391"/>
                      <a:pt x="765" y="473"/>
                      <a:pt x="829" y="528"/>
                    </a:cubicBezTo>
                    <a:cubicBezTo>
                      <a:pt x="790" y="548"/>
                      <a:pt x="755" y="575"/>
                      <a:pt x="724" y="606"/>
                    </a:cubicBezTo>
                    <a:cubicBezTo>
                      <a:pt x="693" y="574"/>
                      <a:pt x="658" y="548"/>
                      <a:pt x="619" y="528"/>
                    </a:cubicBezTo>
                    <a:cubicBezTo>
                      <a:pt x="683" y="473"/>
                      <a:pt x="724" y="391"/>
                      <a:pt x="724" y="300"/>
                    </a:cubicBezTo>
                    <a:cubicBezTo>
                      <a:pt x="724" y="135"/>
                      <a:pt x="589" y="0"/>
                      <a:pt x="424" y="0"/>
                    </a:cubicBezTo>
                    <a:cubicBezTo>
                      <a:pt x="259" y="0"/>
                      <a:pt x="124" y="135"/>
                      <a:pt x="124" y="300"/>
                    </a:cubicBezTo>
                    <a:cubicBezTo>
                      <a:pt x="124" y="391"/>
                      <a:pt x="165" y="472"/>
                      <a:pt x="229" y="527"/>
                    </a:cubicBezTo>
                    <a:cubicBezTo>
                      <a:pt x="93" y="597"/>
                      <a:pt x="0" y="738"/>
                      <a:pt x="0" y="900"/>
                    </a:cubicBezTo>
                    <a:cubicBezTo>
                      <a:pt x="0" y="933"/>
                      <a:pt x="27" y="960"/>
                      <a:pt x="60" y="960"/>
                    </a:cubicBezTo>
                    <a:cubicBezTo>
                      <a:pt x="70" y="960"/>
                      <a:pt x="1948" y="960"/>
                      <a:pt x="1988" y="960"/>
                    </a:cubicBezTo>
                    <a:cubicBezTo>
                      <a:pt x="2021" y="960"/>
                      <a:pt x="2048" y="933"/>
                      <a:pt x="2048" y="900"/>
                    </a:cubicBezTo>
                    <a:cubicBezTo>
                      <a:pt x="2048" y="739"/>
                      <a:pt x="1957" y="598"/>
                      <a:pt x="1823" y="528"/>
                    </a:cubicBezTo>
                    <a:close/>
                    <a:moveTo>
                      <a:pt x="424" y="120"/>
                    </a:moveTo>
                    <a:cubicBezTo>
                      <a:pt x="523" y="120"/>
                      <a:pt x="604" y="201"/>
                      <a:pt x="604" y="300"/>
                    </a:cubicBezTo>
                    <a:cubicBezTo>
                      <a:pt x="604" y="399"/>
                      <a:pt x="523" y="480"/>
                      <a:pt x="424" y="480"/>
                    </a:cubicBezTo>
                    <a:cubicBezTo>
                      <a:pt x="325" y="480"/>
                      <a:pt x="244" y="399"/>
                      <a:pt x="244" y="300"/>
                    </a:cubicBezTo>
                    <a:cubicBezTo>
                      <a:pt x="244" y="201"/>
                      <a:pt x="325" y="120"/>
                      <a:pt x="424" y="120"/>
                    </a:cubicBezTo>
                    <a:close/>
                    <a:moveTo>
                      <a:pt x="608" y="840"/>
                    </a:moveTo>
                    <a:cubicBezTo>
                      <a:pt x="126" y="840"/>
                      <a:pt x="126" y="840"/>
                      <a:pt x="126" y="840"/>
                    </a:cubicBezTo>
                    <a:cubicBezTo>
                      <a:pt x="154" y="703"/>
                      <a:pt x="277" y="600"/>
                      <a:pt x="424" y="600"/>
                    </a:cubicBezTo>
                    <a:cubicBezTo>
                      <a:pt x="512" y="600"/>
                      <a:pt x="595" y="639"/>
                      <a:pt x="652" y="705"/>
                    </a:cubicBezTo>
                    <a:cubicBezTo>
                      <a:pt x="630" y="746"/>
                      <a:pt x="615" y="792"/>
                      <a:pt x="608" y="840"/>
                    </a:cubicBezTo>
                    <a:close/>
                    <a:moveTo>
                      <a:pt x="1024" y="120"/>
                    </a:moveTo>
                    <a:cubicBezTo>
                      <a:pt x="1123" y="120"/>
                      <a:pt x="1204" y="201"/>
                      <a:pt x="1204" y="300"/>
                    </a:cubicBezTo>
                    <a:cubicBezTo>
                      <a:pt x="1204" y="399"/>
                      <a:pt x="1123" y="480"/>
                      <a:pt x="1024" y="480"/>
                    </a:cubicBezTo>
                    <a:cubicBezTo>
                      <a:pt x="925" y="480"/>
                      <a:pt x="844" y="399"/>
                      <a:pt x="844" y="300"/>
                    </a:cubicBezTo>
                    <a:cubicBezTo>
                      <a:pt x="844" y="201"/>
                      <a:pt x="925" y="120"/>
                      <a:pt x="1024" y="120"/>
                    </a:cubicBezTo>
                    <a:close/>
                    <a:moveTo>
                      <a:pt x="730" y="840"/>
                    </a:moveTo>
                    <a:cubicBezTo>
                      <a:pt x="758" y="703"/>
                      <a:pt x="879" y="600"/>
                      <a:pt x="1024" y="600"/>
                    </a:cubicBezTo>
                    <a:cubicBezTo>
                      <a:pt x="1169" y="600"/>
                      <a:pt x="1290" y="703"/>
                      <a:pt x="1318" y="840"/>
                    </a:cubicBezTo>
                    <a:cubicBezTo>
                      <a:pt x="1298" y="840"/>
                      <a:pt x="755" y="840"/>
                      <a:pt x="730" y="840"/>
                    </a:cubicBezTo>
                    <a:close/>
                    <a:moveTo>
                      <a:pt x="1628" y="120"/>
                    </a:moveTo>
                    <a:cubicBezTo>
                      <a:pt x="1727" y="120"/>
                      <a:pt x="1808" y="201"/>
                      <a:pt x="1808" y="300"/>
                    </a:cubicBezTo>
                    <a:cubicBezTo>
                      <a:pt x="1808" y="399"/>
                      <a:pt x="1727" y="480"/>
                      <a:pt x="1628" y="480"/>
                    </a:cubicBezTo>
                    <a:cubicBezTo>
                      <a:pt x="1528" y="480"/>
                      <a:pt x="1444" y="398"/>
                      <a:pt x="1444" y="300"/>
                    </a:cubicBezTo>
                    <a:cubicBezTo>
                      <a:pt x="1444" y="202"/>
                      <a:pt x="1528" y="120"/>
                      <a:pt x="1628" y="120"/>
                    </a:cubicBezTo>
                    <a:close/>
                    <a:moveTo>
                      <a:pt x="1440" y="840"/>
                    </a:moveTo>
                    <a:cubicBezTo>
                      <a:pt x="1433" y="792"/>
                      <a:pt x="1418" y="747"/>
                      <a:pt x="1396" y="705"/>
                    </a:cubicBezTo>
                    <a:cubicBezTo>
                      <a:pt x="1453" y="640"/>
                      <a:pt x="1539" y="600"/>
                      <a:pt x="1628" y="600"/>
                    </a:cubicBezTo>
                    <a:cubicBezTo>
                      <a:pt x="1773" y="600"/>
                      <a:pt x="1894" y="703"/>
                      <a:pt x="1922" y="840"/>
                    </a:cubicBezTo>
                    <a:lnTo>
                      <a:pt x="1440" y="8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11"/>
              <p:cNvSpPr>
                <a:spLocks/>
              </p:cNvSpPr>
              <p:nvPr/>
            </p:nvSpPr>
            <p:spPr bwMode="auto">
              <a:xfrm>
                <a:off x="3784600" y="3768725"/>
                <a:ext cx="101600" cy="74612"/>
              </a:xfrm>
              <a:custGeom>
                <a:avLst/>
                <a:gdLst>
                  <a:gd name="T0" fmla="*/ 468 w 492"/>
                  <a:gd name="T1" fmla="*/ 24 h 366"/>
                  <a:gd name="T2" fmla="*/ 384 w 492"/>
                  <a:gd name="T3" fmla="*/ 24 h 366"/>
                  <a:gd name="T4" fmla="*/ 186 w 492"/>
                  <a:gd name="T5" fmla="*/ 221 h 366"/>
                  <a:gd name="T6" fmla="*/ 108 w 492"/>
                  <a:gd name="T7" fmla="*/ 144 h 366"/>
                  <a:gd name="T8" fmla="*/ 24 w 492"/>
                  <a:gd name="T9" fmla="*/ 144 h 366"/>
                  <a:gd name="T10" fmla="*/ 24 w 492"/>
                  <a:gd name="T11" fmla="*/ 228 h 366"/>
                  <a:gd name="T12" fmla="*/ 144 w 492"/>
                  <a:gd name="T13" fmla="*/ 348 h 366"/>
                  <a:gd name="T14" fmla="*/ 186 w 492"/>
                  <a:gd name="T15" fmla="*/ 366 h 366"/>
                  <a:gd name="T16" fmla="*/ 228 w 492"/>
                  <a:gd name="T17" fmla="*/ 348 h 366"/>
                  <a:gd name="T18" fmla="*/ 468 w 492"/>
                  <a:gd name="T19" fmla="*/ 108 h 366"/>
                  <a:gd name="T20" fmla="*/ 468 w 492"/>
                  <a:gd name="T21" fmla="*/ 24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2" h="366">
                    <a:moveTo>
                      <a:pt x="468" y="24"/>
                    </a:moveTo>
                    <a:cubicBezTo>
                      <a:pt x="445" y="0"/>
                      <a:pt x="407" y="0"/>
                      <a:pt x="384" y="24"/>
                    </a:cubicBezTo>
                    <a:cubicBezTo>
                      <a:pt x="186" y="221"/>
                      <a:pt x="186" y="221"/>
                      <a:pt x="186" y="221"/>
                    </a:cubicBezTo>
                    <a:cubicBezTo>
                      <a:pt x="108" y="144"/>
                      <a:pt x="108" y="144"/>
                      <a:pt x="108" y="144"/>
                    </a:cubicBezTo>
                    <a:cubicBezTo>
                      <a:pt x="85" y="120"/>
                      <a:pt x="47" y="120"/>
                      <a:pt x="24" y="144"/>
                    </a:cubicBezTo>
                    <a:cubicBezTo>
                      <a:pt x="0" y="167"/>
                      <a:pt x="0" y="205"/>
                      <a:pt x="24" y="228"/>
                    </a:cubicBezTo>
                    <a:cubicBezTo>
                      <a:pt x="144" y="348"/>
                      <a:pt x="144" y="348"/>
                      <a:pt x="144" y="348"/>
                    </a:cubicBezTo>
                    <a:cubicBezTo>
                      <a:pt x="155" y="360"/>
                      <a:pt x="171" y="366"/>
                      <a:pt x="186" y="366"/>
                    </a:cubicBezTo>
                    <a:cubicBezTo>
                      <a:pt x="201" y="366"/>
                      <a:pt x="217" y="360"/>
                      <a:pt x="228" y="348"/>
                    </a:cubicBezTo>
                    <a:cubicBezTo>
                      <a:pt x="468" y="108"/>
                      <a:pt x="468" y="108"/>
                      <a:pt x="468" y="108"/>
                    </a:cubicBezTo>
                    <a:cubicBezTo>
                      <a:pt x="492" y="85"/>
                      <a:pt x="492" y="47"/>
                      <a:pt x="468"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12"/>
              <p:cNvSpPr>
                <a:spLocks noEditPoints="1"/>
              </p:cNvSpPr>
              <p:nvPr/>
            </p:nvSpPr>
            <p:spPr bwMode="auto">
              <a:xfrm>
                <a:off x="3736975" y="3706813"/>
                <a:ext cx="198438" cy="198437"/>
              </a:xfrm>
              <a:custGeom>
                <a:avLst/>
                <a:gdLst>
                  <a:gd name="T0" fmla="*/ 480 w 964"/>
                  <a:gd name="T1" fmla="*/ 0 h 968"/>
                  <a:gd name="T2" fmla="*/ 0 w 964"/>
                  <a:gd name="T3" fmla="*/ 484 h 968"/>
                  <a:gd name="T4" fmla="*/ 480 w 964"/>
                  <a:gd name="T5" fmla="*/ 968 h 968"/>
                  <a:gd name="T6" fmla="*/ 964 w 964"/>
                  <a:gd name="T7" fmla="*/ 484 h 968"/>
                  <a:gd name="T8" fmla="*/ 480 w 964"/>
                  <a:gd name="T9" fmla="*/ 0 h 968"/>
                  <a:gd name="T10" fmla="*/ 480 w 964"/>
                  <a:gd name="T11" fmla="*/ 848 h 968"/>
                  <a:gd name="T12" fmla="*/ 120 w 964"/>
                  <a:gd name="T13" fmla="*/ 484 h 968"/>
                  <a:gd name="T14" fmla="*/ 480 w 964"/>
                  <a:gd name="T15" fmla="*/ 120 h 968"/>
                  <a:gd name="T16" fmla="*/ 844 w 964"/>
                  <a:gd name="T17" fmla="*/ 484 h 968"/>
                  <a:gd name="T18" fmla="*/ 480 w 964"/>
                  <a:gd name="T19" fmla="*/ 848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4" h="968">
                    <a:moveTo>
                      <a:pt x="480" y="0"/>
                    </a:moveTo>
                    <a:cubicBezTo>
                      <a:pt x="215" y="0"/>
                      <a:pt x="0" y="217"/>
                      <a:pt x="0" y="484"/>
                    </a:cubicBezTo>
                    <a:cubicBezTo>
                      <a:pt x="0" y="751"/>
                      <a:pt x="215" y="968"/>
                      <a:pt x="480" y="968"/>
                    </a:cubicBezTo>
                    <a:cubicBezTo>
                      <a:pt x="745" y="968"/>
                      <a:pt x="964" y="750"/>
                      <a:pt x="964" y="484"/>
                    </a:cubicBezTo>
                    <a:cubicBezTo>
                      <a:pt x="964" y="219"/>
                      <a:pt x="746" y="0"/>
                      <a:pt x="480" y="0"/>
                    </a:cubicBezTo>
                    <a:close/>
                    <a:moveTo>
                      <a:pt x="480" y="848"/>
                    </a:moveTo>
                    <a:cubicBezTo>
                      <a:pt x="281" y="848"/>
                      <a:pt x="120" y="685"/>
                      <a:pt x="120" y="484"/>
                    </a:cubicBezTo>
                    <a:cubicBezTo>
                      <a:pt x="120" y="283"/>
                      <a:pt x="281" y="120"/>
                      <a:pt x="480" y="120"/>
                    </a:cubicBezTo>
                    <a:cubicBezTo>
                      <a:pt x="677" y="120"/>
                      <a:pt x="844" y="287"/>
                      <a:pt x="844" y="484"/>
                    </a:cubicBezTo>
                    <a:cubicBezTo>
                      <a:pt x="844" y="681"/>
                      <a:pt x="677" y="848"/>
                      <a:pt x="480" y="8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C183D7F6-B498-43B3-948B-1728B52AA6E4}">
                <adec:decorative xmlns:adec="http://schemas.microsoft.com/office/drawing/2017/decorative" val="1"/>
              </a:ext>
            </a:extLst>
          </p:cNvPr>
          <p:cNvGrpSpPr/>
          <p:nvPr/>
        </p:nvGrpSpPr>
        <p:grpSpPr>
          <a:xfrm>
            <a:off x="9912263" y="3897569"/>
            <a:ext cx="1281512" cy="487738"/>
            <a:chOff x="9912263" y="3897569"/>
            <a:chExt cx="1281512" cy="487738"/>
          </a:xfrm>
          <a:effectLst>
            <a:outerShdw blurRad="50800" dist="38100" dir="8100000" algn="tr" rotWithShape="0">
              <a:prstClr val="black">
                <a:alpha val="40000"/>
              </a:prstClr>
            </a:outerShdw>
          </a:effectLst>
        </p:grpSpPr>
        <p:sp>
          <p:nvSpPr>
            <p:cNvPr id="53" name="Freeform 52"/>
            <p:cNvSpPr/>
            <p:nvPr/>
          </p:nvSpPr>
          <p:spPr>
            <a:xfrm flipH="1">
              <a:off x="9912263" y="3897569"/>
              <a:ext cx="1281512" cy="487738"/>
            </a:xfrm>
            <a:custGeom>
              <a:avLst/>
              <a:gdLst>
                <a:gd name="connsiteX0" fmla="*/ 1281512 w 1281512"/>
                <a:gd name="connsiteY0" fmla="*/ 0 h 487738"/>
                <a:gd name="connsiteX1" fmla="*/ 256995 w 1281512"/>
                <a:gd name="connsiteY1" fmla="*/ 0 h 487738"/>
                <a:gd name="connsiteX2" fmla="*/ 256995 w 1281512"/>
                <a:gd name="connsiteY2" fmla="*/ 1323 h 487738"/>
                <a:gd name="connsiteX3" fmla="*/ 243869 w 1281512"/>
                <a:gd name="connsiteY3" fmla="*/ 0 h 487738"/>
                <a:gd name="connsiteX4" fmla="*/ 0 w 1281512"/>
                <a:gd name="connsiteY4" fmla="*/ 243869 h 487738"/>
                <a:gd name="connsiteX5" fmla="*/ 243869 w 1281512"/>
                <a:gd name="connsiteY5" fmla="*/ 487738 h 487738"/>
                <a:gd name="connsiteX6" fmla="*/ 256995 w 1281512"/>
                <a:gd name="connsiteY6" fmla="*/ 486415 h 487738"/>
                <a:gd name="connsiteX7" fmla="*/ 256995 w 1281512"/>
                <a:gd name="connsiteY7" fmla="*/ 487737 h 487738"/>
                <a:gd name="connsiteX8" fmla="*/ 1281512 w 1281512"/>
                <a:gd name="connsiteY8" fmla="*/ 487737 h 48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512" h="487738">
                  <a:moveTo>
                    <a:pt x="1281512" y="0"/>
                  </a:moveTo>
                  <a:lnTo>
                    <a:pt x="256995" y="0"/>
                  </a:lnTo>
                  <a:lnTo>
                    <a:pt x="256995" y="1323"/>
                  </a:lnTo>
                  <a:lnTo>
                    <a:pt x="243869" y="0"/>
                  </a:lnTo>
                  <a:cubicBezTo>
                    <a:pt x="109184" y="0"/>
                    <a:pt x="0" y="109184"/>
                    <a:pt x="0" y="243869"/>
                  </a:cubicBezTo>
                  <a:cubicBezTo>
                    <a:pt x="0" y="378554"/>
                    <a:pt x="109184" y="487738"/>
                    <a:pt x="243869" y="487738"/>
                  </a:cubicBezTo>
                  <a:lnTo>
                    <a:pt x="256995" y="486415"/>
                  </a:lnTo>
                  <a:lnTo>
                    <a:pt x="256995" y="487737"/>
                  </a:lnTo>
                  <a:lnTo>
                    <a:pt x="1281512" y="487737"/>
                  </a:lnTo>
                  <a:close/>
                </a:path>
              </a:pathLst>
            </a:custGeom>
            <a:solidFill>
              <a:srgbClr val="4FD0D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0" name="Group 39"/>
            <p:cNvGrpSpPr/>
            <p:nvPr/>
          </p:nvGrpSpPr>
          <p:grpSpPr>
            <a:xfrm>
              <a:off x="10813249" y="4076466"/>
              <a:ext cx="273316" cy="129944"/>
              <a:chOff x="4254500" y="2100263"/>
              <a:chExt cx="1906588" cy="906463"/>
            </a:xfrm>
          </p:grpSpPr>
          <p:sp>
            <p:nvSpPr>
              <p:cNvPr id="41"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pic>
        <p:nvPicPr>
          <p:cNvPr id="4" name="Picture 3">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1283" y="860212"/>
            <a:ext cx="8975028" cy="5521746"/>
          </a:xfrm>
          <a:prstGeom prst="rect">
            <a:avLst/>
          </a:prstGeom>
        </p:spPr>
      </p:pic>
      <p:sp>
        <p:nvSpPr>
          <p:cNvPr id="2" name="Freeform 1">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 name="TextBox 2"/>
          <p:cNvSpPr txBox="1"/>
          <p:nvPr/>
        </p:nvSpPr>
        <p:spPr>
          <a:xfrm>
            <a:off x="11850240" y="6481179"/>
            <a:ext cx="341760" cy="307777"/>
          </a:xfrm>
          <a:prstGeom prst="rect">
            <a:avLst/>
          </a:prstGeom>
          <a:noFill/>
        </p:spPr>
        <p:txBody>
          <a:bodyPr wrap="none" rtlCol="0">
            <a:spAutoFit/>
          </a:bodyPr>
          <a:lstStyle/>
          <a:p>
            <a:r>
              <a:rPr lang="en-US" sz="1400" b="1" dirty="0">
                <a:solidFill>
                  <a:schemeClr val="bg1"/>
                </a:solidFill>
              </a:rPr>
              <a:t>12</a:t>
            </a:r>
          </a:p>
        </p:txBody>
      </p:sp>
      <p:sp>
        <p:nvSpPr>
          <p:cNvPr id="36" name="Rectangle 35">
            <a:extLst>
              <a:ext uri="{C183D7F6-B498-43B3-948B-1728B52AA6E4}">
                <adec:decorative xmlns:adec="http://schemas.microsoft.com/office/drawing/2017/decorative" val="1"/>
              </a:ext>
            </a:extLst>
          </p:cNvPr>
          <p:cNvSpPr/>
          <p:nvPr/>
        </p:nvSpPr>
        <p:spPr>
          <a:xfrm>
            <a:off x="4188644" y="1547670"/>
            <a:ext cx="5700304" cy="35545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TextBox 101"/>
          <p:cNvSpPr txBox="1"/>
          <p:nvPr/>
        </p:nvSpPr>
        <p:spPr>
          <a:xfrm>
            <a:off x="685687" y="2889551"/>
            <a:ext cx="2557586" cy="2154436"/>
          </a:xfrm>
          <a:prstGeom prst="rect">
            <a:avLst/>
          </a:prstGeom>
          <a:noFill/>
        </p:spPr>
        <p:txBody>
          <a:bodyPr wrap="square" lIns="0" tIns="0" rIns="0" bIns="0" rtlCol="0">
            <a:spAutoFit/>
          </a:bodyPr>
          <a:lstStyle/>
          <a:p>
            <a:r>
              <a:rPr lang="en-US" sz="1400" dirty="0">
                <a:solidFill>
                  <a:schemeClr val="bg1"/>
                </a:solidFill>
              </a:rPr>
              <a:t>By selecting houses in the center of Seattle, Mercer Island, Bellevue, Kirkland, Redmond, south Shoreline and applying all suggestions to the house selection we gave above it is possible to significantly increase chances of selecting houses that will increase at the list by 30% after renovation</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Conclusion </a:t>
            </a:r>
          </a:p>
        </p:txBody>
      </p:sp>
      <p:cxnSp>
        <p:nvCxnSpPr>
          <p:cNvPr id="105" name="Straight Connector 104">
            <a:extLst>
              <a:ext uri="{C183D7F6-B498-43B3-948B-1728B52AA6E4}">
                <adec:decorative xmlns:adec="http://schemas.microsoft.com/office/drawing/2017/decorative" val="1"/>
              </a:ext>
            </a:extLst>
          </p:cNvPr>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4" name="Group 33">
            <a:extLst>
              <a:ext uri="{C183D7F6-B498-43B3-948B-1728B52AA6E4}">
                <adec:decorative xmlns:adec="http://schemas.microsoft.com/office/drawing/2017/decorative" val="1"/>
              </a:ext>
            </a:extLst>
          </p:cNvPr>
          <p:cNvGrpSpPr/>
          <p:nvPr/>
        </p:nvGrpSpPr>
        <p:grpSpPr>
          <a:xfrm>
            <a:off x="8881068" y="3621085"/>
            <a:ext cx="414478" cy="197058"/>
            <a:chOff x="4254500" y="2100263"/>
            <a:chExt cx="1906588" cy="906463"/>
          </a:xfrm>
        </p:grpSpPr>
        <p:sp>
          <p:nvSpPr>
            <p:cNvPr id="35"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 name="Title 4" hidden="1">
            <a:extLst>
              <a:ext uri="{FF2B5EF4-FFF2-40B4-BE49-F238E27FC236}">
                <a16:creationId xmlns:a16="http://schemas.microsoft.com/office/drawing/2014/main" id="{B353CF45-7FD3-4F2B-B046-D14200DBD7E2}"/>
              </a:ext>
            </a:extLst>
          </p:cNvPr>
          <p:cNvSpPr>
            <a:spLocks noGrp="1"/>
          </p:cNvSpPr>
          <p:nvPr>
            <p:ph type="title"/>
          </p:nvPr>
        </p:nvSpPr>
        <p:spPr/>
        <p:txBody>
          <a:bodyPr/>
          <a:lstStyle/>
          <a:p>
            <a:r>
              <a:rPr lang="en-US" dirty="0"/>
              <a:t>Slide 10</a:t>
            </a:r>
          </a:p>
        </p:txBody>
      </p:sp>
      <p:sp>
        <p:nvSpPr>
          <p:cNvPr id="9" name="Arrow: Right 8">
            <a:extLst>
              <a:ext uri="{FF2B5EF4-FFF2-40B4-BE49-F238E27FC236}">
                <a16:creationId xmlns:a16="http://schemas.microsoft.com/office/drawing/2014/main" id="{6C798353-0250-44BB-A484-E67F274B410F}"/>
              </a:ext>
            </a:extLst>
          </p:cNvPr>
          <p:cNvSpPr/>
          <p:nvPr/>
        </p:nvSpPr>
        <p:spPr>
          <a:xfrm rot="16200000">
            <a:off x="6325412" y="2472553"/>
            <a:ext cx="1380929" cy="1704737"/>
          </a:xfrm>
          <a:prstGeom prst="rightArrow">
            <a:avLst/>
          </a:prstGeom>
          <a:solidFill>
            <a:schemeClr val="accent3">
              <a:lumMod val="60000"/>
              <a:lumOff val="4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20142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5787"/>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slide2" descr="Sheet 6">
            <a:extLst>
              <a:ext uri="{FF2B5EF4-FFF2-40B4-BE49-F238E27FC236}">
                <a16:creationId xmlns:a16="http://schemas.microsoft.com/office/drawing/2014/main" id="{F62D04DB-7047-44B2-892A-94011E7E7B8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56823" y="1617978"/>
            <a:ext cx="8750631" cy="4308039"/>
          </a:xfrm>
          <a:prstGeom prst="rect">
            <a:avLst/>
          </a:prstGeom>
        </p:spPr>
      </p:pic>
      <p:sp>
        <p:nvSpPr>
          <p:cNvPr id="110" name="TextBox 109"/>
          <p:cNvSpPr txBox="1"/>
          <p:nvPr/>
        </p:nvSpPr>
        <p:spPr>
          <a:xfrm>
            <a:off x="6038291" y="165381"/>
            <a:ext cx="11541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 </a:t>
            </a:r>
          </a:p>
        </p:txBody>
      </p:sp>
      <p:grpSp>
        <p:nvGrpSpPr>
          <p:cNvPr id="61" name="Group 60" descr="This is an icon of a chart. "/>
          <p:cNvGrpSpPr/>
          <p:nvPr/>
        </p:nvGrpSpPr>
        <p:grpSpPr>
          <a:xfrm>
            <a:off x="9178091" y="4509010"/>
            <a:ext cx="377200" cy="179334"/>
            <a:chOff x="4254500" y="2100263"/>
            <a:chExt cx="1906588" cy="906463"/>
          </a:xfrm>
        </p:grpSpPr>
        <p:sp>
          <p:nvSpPr>
            <p:cNvPr id="62"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79191" y="6373053"/>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79188" y="6520758"/>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cxnSp>
        <p:nvCxnSpPr>
          <p:cNvPr id="6" name="Straight Connector 5">
            <a:extLst>
              <a:ext uri="{FF2B5EF4-FFF2-40B4-BE49-F238E27FC236}">
                <a16:creationId xmlns:a16="http://schemas.microsoft.com/office/drawing/2014/main" id="{71FEC365-73FE-4442-B0C0-BAB294FA6173}"/>
              </a:ext>
            </a:extLst>
          </p:cNvPr>
          <p:cNvCxnSpPr/>
          <p:nvPr/>
        </p:nvCxnSpPr>
        <p:spPr>
          <a:xfrm>
            <a:off x="8484243" y="5416952"/>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28284200-7A9F-4526-BC9E-EDCA346929AA}"/>
              </a:ext>
            </a:extLst>
          </p:cNvPr>
          <p:cNvCxnSpPr>
            <a:cxnSpLocks/>
          </p:cNvCxnSpPr>
          <p:nvPr/>
        </p:nvCxnSpPr>
        <p:spPr>
          <a:xfrm flipH="1" flipV="1">
            <a:off x="8853550" y="4396559"/>
            <a:ext cx="1523153" cy="491233"/>
          </a:xfrm>
          <a:prstGeom prst="straightConnector1">
            <a:avLst/>
          </a:prstGeom>
          <a:ln>
            <a:solidFill>
              <a:srgbClr val="ED7D31">
                <a:alpha val="98000"/>
              </a:srgbClr>
            </a:solidFill>
            <a:tailEnd type="triangle"/>
          </a:ln>
        </p:spPr>
        <p:style>
          <a:lnRef idx="2">
            <a:schemeClr val="accent2"/>
          </a:lnRef>
          <a:fillRef idx="0">
            <a:schemeClr val="accent2"/>
          </a:fillRef>
          <a:effectRef idx="1">
            <a:schemeClr val="accent2"/>
          </a:effectRef>
          <a:fontRef idx="minor">
            <a:schemeClr val="tx1"/>
          </a:fontRef>
        </p:style>
      </p:cxnSp>
      <p:sp>
        <p:nvSpPr>
          <p:cNvPr id="11" name="TextBox 10">
            <a:extLst>
              <a:ext uri="{FF2B5EF4-FFF2-40B4-BE49-F238E27FC236}">
                <a16:creationId xmlns:a16="http://schemas.microsoft.com/office/drawing/2014/main" id="{7D57D967-3823-4C4C-A47B-C6187F38B843}"/>
              </a:ext>
            </a:extLst>
          </p:cNvPr>
          <p:cNvSpPr txBox="1"/>
          <p:nvPr/>
        </p:nvSpPr>
        <p:spPr>
          <a:xfrm>
            <a:off x="10046678" y="4894517"/>
            <a:ext cx="2351460" cy="276999"/>
          </a:xfrm>
          <a:prstGeom prst="rect">
            <a:avLst/>
          </a:prstGeom>
          <a:noFill/>
        </p:spPr>
        <p:txBody>
          <a:bodyPr wrap="square" rtlCol="0">
            <a:spAutoFit/>
          </a:bodyPr>
          <a:lstStyle/>
          <a:p>
            <a:r>
              <a:rPr lang="en-US" sz="1200" dirty="0"/>
              <a:t>Christmas holydays </a:t>
            </a:r>
          </a:p>
        </p:txBody>
      </p:sp>
      <p:cxnSp>
        <p:nvCxnSpPr>
          <p:cNvPr id="13" name="Straight Arrow Connector 12">
            <a:extLst>
              <a:ext uri="{FF2B5EF4-FFF2-40B4-BE49-F238E27FC236}">
                <a16:creationId xmlns:a16="http://schemas.microsoft.com/office/drawing/2014/main" id="{F5DFB66B-B2BA-42B9-BF0B-5E239A711172}"/>
              </a:ext>
            </a:extLst>
          </p:cNvPr>
          <p:cNvCxnSpPr>
            <a:cxnSpLocks/>
          </p:cNvCxnSpPr>
          <p:nvPr/>
        </p:nvCxnSpPr>
        <p:spPr>
          <a:xfrm flipV="1">
            <a:off x="9088849" y="2945106"/>
            <a:ext cx="932883" cy="93184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D9DF8BD-56EA-4CE7-80FE-379DD1543BF7}"/>
              </a:ext>
            </a:extLst>
          </p:cNvPr>
          <p:cNvCxnSpPr/>
          <p:nvPr/>
        </p:nvCxnSpPr>
        <p:spPr>
          <a:xfrm>
            <a:off x="5423263" y="2487490"/>
            <a:ext cx="2504156" cy="46967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2" name="Group 71">
            <a:extLst>
              <a:ext uri="{FF2B5EF4-FFF2-40B4-BE49-F238E27FC236}">
                <a16:creationId xmlns:a16="http://schemas.microsoft.com/office/drawing/2014/main" id="{9C95AAA7-021A-4C97-B777-257DE859381C}"/>
              </a:ext>
            </a:extLst>
          </p:cNvPr>
          <p:cNvGrpSpPr/>
          <p:nvPr/>
        </p:nvGrpSpPr>
        <p:grpSpPr>
          <a:xfrm>
            <a:off x="169758" y="4125249"/>
            <a:ext cx="2984697" cy="1535313"/>
            <a:chOff x="7096607" y="1835080"/>
            <a:chExt cx="2984697" cy="1535313"/>
          </a:xfrm>
        </p:grpSpPr>
        <p:sp>
          <p:nvSpPr>
            <p:cNvPr id="73" name="TextBox 72">
              <a:extLst>
                <a:ext uri="{FF2B5EF4-FFF2-40B4-BE49-F238E27FC236}">
                  <a16:creationId xmlns:a16="http://schemas.microsoft.com/office/drawing/2014/main" id="{7F209B07-5BCE-46CF-818D-C3AF5F796847}"/>
                </a:ext>
              </a:extLst>
            </p:cNvPr>
            <p:cNvSpPr txBox="1"/>
            <p:nvPr/>
          </p:nvSpPr>
          <p:spPr>
            <a:xfrm>
              <a:off x="7398721" y="2724062"/>
              <a:ext cx="2418781" cy="646331"/>
            </a:xfrm>
            <a:prstGeom prst="rect">
              <a:avLst/>
            </a:prstGeom>
            <a:noFill/>
          </p:spPr>
          <p:txBody>
            <a:bodyPr wrap="square" lIns="0" tIns="0" rIns="0" bIns="0" rtlCol="0">
              <a:spAutoFit/>
            </a:bodyPr>
            <a:lstStyle/>
            <a:p>
              <a:r>
                <a:rPr lang="en-US" sz="1400" dirty="0">
                  <a:solidFill>
                    <a:srgbClr val="30353F"/>
                  </a:solidFill>
                </a:rPr>
                <a:t>From 18 of January market starts to recover and the growth continue until late June</a:t>
              </a:r>
            </a:p>
          </p:txBody>
        </p:sp>
        <p:grpSp>
          <p:nvGrpSpPr>
            <p:cNvPr id="74" name="Group 73">
              <a:extLst>
                <a:ext uri="{FF2B5EF4-FFF2-40B4-BE49-F238E27FC236}">
                  <a16:creationId xmlns:a16="http://schemas.microsoft.com/office/drawing/2014/main" id="{AA17476F-D0FE-49B6-BB89-8E7EE6789714}"/>
                </a:ext>
              </a:extLst>
            </p:cNvPr>
            <p:cNvGrpSpPr/>
            <p:nvPr/>
          </p:nvGrpSpPr>
          <p:grpSpPr>
            <a:xfrm>
              <a:off x="7096607" y="1835080"/>
              <a:ext cx="2984697" cy="732838"/>
              <a:chOff x="7096607" y="1835080"/>
              <a:chExt cx="2984697" cy="732838"/>
            </a:xfrm>
          </p:grpSpPr>
          <p:sp>
            <p:nvSpPr>
              <p:cNvPr id="78" name="Rectangle 77">
                <a:extLst>
                  <a:ext uri="{FF2B5EF4-FFF2-40B4-BE49-F238E27FC236}">
                    <a16:creationId xmlns:a16="http://schemas.microsoft.com/office/drawing/2014/main" id="{BAD25FA1-178B-4E9A-8421-00203F190E0F}"/>
                  </a:ext>
                </a:extLst>
              </p:cNvPr>
              <p:cNvSpPr/>
              <p:nvPr/>
            </p:nvSpPr>
            <p:spPr>
              <a:xfrm>
                <a:off x="7419908" y="1854387"/>
                <a:ext cx="2427892"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a:extLst>
                  <a:ext uri="{FF2B5EF4-FFF2-40B4-BE49-F238E27FC236}">
                    <a16:creationId xmlns:a16="http://schemas.microsoft.com/office/drawing/2014/main" id="{A093E491-EFDE-4CEA-BB97-B92EB07EB972}"/>
                  </a:ext>
                </a:extLst>
              </p:cNvPr>
              <p:cNvSpPr/>
              <p:nvPr/>
            </p:nvSpPr>
            <p:spPr>
              <a:xfrm>
                <a:off x="7389610" y="1864951"/>
                <a:ext cx="2691694"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Oval 79">
                <a:extLst>
                  <a:ext uri="{FF2B5EF4-FFF2-40B4-BE49-F238E27FC236}">
                    <a16:creationId xmlns:a16="http://schemas.microsoft.com/office/drawing/2014/main" id="{FE02EF37-7AEA-43AC-B5C0-A6C2D2573A7B}"/>
                  </a:ext>
                </a:extLst>
              </p:cNvPr>
              <p:cNvSpPr/>
              <p:nvPr/>
            </p:nvSpPr>
            <p:spPr>
              <a:xfrm>
                <a:off x="7098975" y="1850399"/>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1" name="Group 80">
                <a:extLst>
                  <a:ext uri="{FF2B5EF4-FFF2-40B4-BE49-F238E27FC236}">
                    <a16:creationId xmlns:a16="http://schemas.microsoft.com/office/drawing/2014/main" id="{DC05294B-44A3-4613-9BF1-202AB147C163}"/>
                  </a:ext>
                </a:extLst>
              </p:cNvPr>
              <p:cNvGrpSpPr/>
              <p:nvPr/>
            </p:nvGrpSpPr>
            <p:grpSpPr>
              <a:xfrm>
                <a:off x="7280450" y="2103767"/>
                <a:ext cx="340015" cy="193164"/>
                <a:chOff x="3283332" y="3275035"/>
                <a:chExt cx="479215" cy="272245"/>
              </a:xfrm>
            </p:grpSpPr>
            <p:sp>
              <p:nvSpPr>
                <p:cNvPr id="93" name="Freeform 11">
                  <a:extLst>
                    <a:ext uri="{FF2B5EF4-FFF2-40B4-BE49-F238E27FC236}">
                      <a16:creationId xmlns:a16="http://schemas.microsoft.com/office/drawing/2014/main" id="{4A35DF24-ABDD-47B7-951B-56B362FB259D}"/>
                    </a:ext>
                  </a:extLst>
                </p:cNvPr>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12">
                  <a:extLst>
                    <a:ext uri="{FF2B5EF4-FFF2-40B4-BE49-F238E27FC236}">
                      <a16:creationId xmlns:a16="http://schemas.microsoft.com/office/drawing/2014/main" id="{D8FB6D75-6A23-456B-8F40-F1891DDB2F7F}"/>
                    </a:ext>
                  </a:extLst>
                </p:cNvPr>
                <p:cNvSpPr>
                  <a:spLocks noEditPoints="1"/>
                </p:cNvSpPr>
                <p:nvPr/>
              </p:nvSpPr>
              <p:spPr bwMode="auto">
                <a:xfrm>
                  <a:off x="3381244" y="3337126"/>
                  <a:ext cx="282593"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13">
                  <a:extLst>
                    <a:ext uri="{FF2B5EF4-FFF2-40B4-BE49-F238E27FC236}">
                      <a16:creationId xmlns:a16="http://schemas.microsoft.com/office/drawing/2014/main" id="{68AF2F25-4A0E-419E-81D5-A239FA0232EE}"/>
                    </a:ext>
                  </a:extLst>
                </p:cNvPr>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14">
                  <a:extLst>
                    <a:ext uri="{FF2B5EF4-FFF2-40B4-BE49-F238E27FC236}">
                      <a16:creationId xmlns:a16="http://schemas.microsoft.com/office/drawing/2014/main" id="{5583250E-B8C0-442B-A42F-FF4F34DD77E5}"/>
                    </a:ext>
                  </a:extLst>
                </p:cNvPr>
                <p:cNvSpPr>
                  <a:spLocks noEditPoints="1"/>
                </p:cNvSpPr>
                <p:nvPr/>
              </p:nvSpPr>
              <p:spPr bwMode="auto">
                <a:xfrm>
                  <a:off x="3518958" y="3368967"/>
                  <a:ext cx="61294"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7" name="Group 86">
                <a:extLst>
                  <a:ext uri="{FF2B5EF4-FFF2-40B4-BE49-F238E27FC236}">
                    <a16:creationId xmlns:a16="http://schemas.microsoft.com/office/drawing/2014/main" id="{2F3EDC77-A62C-44D0-B834-1FBDC02111E6}"/>
                  </a:ext>
                </a:extLst>
              </p:cNvPr>
              <p:cNvGrpSpPr/>
              <p:nvPr/>
            </p:nvGrpSpPr>
            <p:grpSpPr>
              <a:xfrm>
                <a:off x="7892618" y="1835080"/>
                <a:ext cx="2077042" cy="669638"/>
                <a:chOff x="1847643" y="1104536"/>
                <a:chExt cx="2330401" cy="751320"/>
              </a:xfrm>
            </p:grpSpPr>
            <p:sp>
              <p:nvSpPr>
                <p:cNvPr id="89" name="TextBox 88">
                  <a:extLst>
                    <a:ext uri="{FF2B5EF4-FFF2-40B4-BE49-F238E27FC236}">
                      <a16:creationId xmlns:a16="http://schemas.microsoft.com/office/drawing/2014/main" id="{20C22ADB-5A6C-4179-929C-2076E99E8350}"/>
                    </a:ext>
                  </a:extLst>
                </p:cNvPr>
                <p:cNvSpPr txBox="1"/>
                <p:nvPr/>
              </p:nvSpPr>
              <p:spPr>
                <a:xfrm>
                  <a:off x="1847643" y="1104536"/>
                  <a:ext cx="1699403" cy="552511"/>
                </a:xfrm>
                <a:prstGeom prst="rect">
                  <a:avLst/>
                </a:prstGeom>
                <a:noFill/>
              </p:spPr>
              <p:txBody>
                <a:bodyPr wrap="none" lIns="0" tIns="0" rIns="0" bIns="0" rtlCol="0">
                  <a:spAutoFit/>
                </a:bodyPr>
                <a:lstStyle/>
                <a:p>
                  <a:r>
                    <a:rPr lang="en-US" sz="3200" b="1" dirty="0">
                      <a:solidFill>
                        <a:schemeClr val="bg1"/>
                      </a:solidFill>
                    </a:rPr>
                    <a:t>Increase </a:t>
                  </a:r>
                </a:p>
              </p:txBody>
            </p:sp>
            <p:sp>
              <p:nvSpPr>
                <p:cNvPr id="90" name="TextBox 89">
                  <a:extLst>
                    <a:ext uri="{FF2B5EF4-FFF2-40B4-BE49-F238E27FC236}">
                      <a16:creationId xmlns:a16="http://schemas.microsoft.com/office/drawing/2014/main" id="{7D8F7CE5-C8D3-47F9-AD83-7F94F798AE8F}"/>
                    </a:ext>
                  </a:extLst>
                </p:cNvPr>
                <p:cNvSpPr txBox="1"/>
                <p:nvPr/>
              </p:nvSpPr>
              <p:spPr>
                <a:xfrm>
                  <a:off x="1898380" y="1579601"/>
                  <a:ext cx="2279664" cy="276255"/>
                </a:xfrm>
                <a:prstGeom prst="rect">
                  <a:avLst/>
                </a:prstGeom>
                <a:noFill/>
              </p:spPr>
              <p:txBody>
                <a:bodyPr wrap="square" lIns="0" tIns="0" rIns="0" bIns="0" rtlCol="0">
                  <a:spAutoFit/>
                </a:bodyPr>
                <a:lstStyle/>
                <a:p>
                  <a:r>
                    <a:rPr lang="en-US" sz="1600" b="1" dirty="0">
                      <a:solidFill>
                        <a:schemeClr val="bg1"/>
                      </a:solidFill>
                    </a:rPr>
                    <a:t>In number of sales </a:t>
                  </a:r>
                </a:p>
              </p:txBody>
            </p:sp>
            <p:sp>
              <p:nvSpPr>
                <p:cNvPr id="91" name="TextBox 90">
                  <a:extLst>
                    <a:ext uri="{FF2B5EF4-FFF2-40B4-BE49-F238E27FC236}">
                      <a16:creationId xmlns:a16="http://schemas.microsoft.com/office/drawing/2014/main" id="{5BCEB210-FE8A-4637-83D2-B0A57EBF4E5A}"/>
                    </a:ext>
                  </a:extLst>
                </p:cNvPr>
                <p:cNvSpPr txBox="1"/>
                <p:nvPr/>
              </p:nvSpPr>
              <p:spPr>
                <a:xfrm>
                  <a:off x="2078555" y="1114347"/>
                  <a:ext cx="73" cy="552511"/>
                </a:xfrm>
                <a:prstGeom prst="rect">
                  <a:avLst/>
                </a:prstGeom>
                <a:noFill/>
              </p:spPr>
              <p:txBody>
                <a:bodyPr wrap="none" lIns="0" tIns="0" rIns="0" bIns="0" rtlCol="0">
                  <a:spAutoFit/>
                </a:bodyPr>
                <a:lstStyle/>
                <a:p>
                  <a:endParaRPr lang="en-US" sz="3200" b="1" dirty="0">
                    <a:solidFill>
                      <a:schemeClr val="bg1"/>
                    </a:solidFill>
                  </a:endParaRPr>
                </a:p>
              </p:txBody>
            </p:sp>
          </p:grpSp>
          <p:sp>
            <p:nvSpPr>
              <p:cNvPr id="88" name="Oval 87">
                <a:extLst>
                  <a:ext uri="{FF2B5EF4-FFF2-40B4-BE49-F238E27FC236}">
                    <a16:creationId xmlns:a16="http://schemas.microsoft.com/office/drawing/2014/main" id="{1A3D2E30-3FDB-411F-8564-48FA8E119326}"/>
                  </a:ext>
                </a:extLst>
              </p:cNvPr>
              <p:cNvSpPr/>
              <p:nvPr/>
            </p:nvSpPr>
            <p:spPr>
              <a:xfrm>
                <a:off x="7096607" y="1855920"/>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4" name="Rectangle 3">
            <a:extLst>
              <a:ext uri="{FF2B5EF4-FFF2-40B4-BE49-F238E27FC236}">
                <a16:creationId xmlns:a16="http://schemas.microsoft.com/office/drawing/2014/main" id="{ABFB93F8-B6B7-40B1-94E3-BB4556F72F9B}"/>
              </a:ext>
            </a:extLst>
          </p:cNvPr>
          <p:cNvSpPr/>
          <p:nvPr/>
        </p:nvSpPr>
        <p:spPr>
          <a:xfrm>
            <a:off x="6038291" y="1484327"/>
            <a:ext cx="2732329" cy="55657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21E0C1D-18DD-421E-B9DE-1DFE66A5EA66}"/>
              </a:ext>
            </a:extLst>
          </p:cNvPr>
          <p:cNvSpPr txBox="1"/>
          <p:nvPr/>
        </p:nvSpPr>
        <p:spPr>
          <a:xfrm>
            <a:off x="3403396" y="353240"/>
            <a:ext cx="5269789" cy="584775"/>
          </a:xfrm>
          <a:prstGeom prst="rect">
            <a:avLst/>
          </a:prstGeom>
          <a:noFill/>
        </p:spPr>
        <p:txBody>
          <a:bodyPr wrap="square" rtlCol="0">
            <a:spAutoFit/>
          </a:bodyPr>
          <a:lstStyle/>
          <a:p>
            <a:r>
              <a:rPr lang="en-US" sz="3200" dirty="0">
                <a:latin typeface="+mj-lt"/>
              </a:rPr>
              <a:t>House sales over the year </a:t>
            </a:r>
          </a:p>
        </p:txBody>
      </p:sp>
      <p:cxnSp>
        <p:nvCxnSpPr>
          <p:cNvPr id="98" name="Straight Arrow Connector 97">
            <a:extLst>
              <a:ext uri="{FF2B5EF4-FFF2-40B4-BE49-F238E27FC236}">
                <a16:creationId xmlns:a16="http://schemas.microsoft.com/office/drawing/2014/main" id="{540395EF-CD02-4A9E-94FC-632A534ABD03}"/>
              </a:ext>
            </a:extLst>
          </p:cNvPr>
          <p:cNvCxnSpPr>
            <a:cxnSpLocks/>
          </p:cNvCxnSpPr>
          <p:nvPr/>
        </p:nvCxnSpPr>
        <p:spPr>
          <a:xfrm flipV="1">
            <a:off x="6624531" y="4371469"/>
            <a:ext cx="1366520" cy="316875"/>
          </a:xfrm>
          <a:prstGeom prst="straightConnector1">
            <a:avLst/>
          </a:prstGeom>
          <a:ln>
            <a:solidFill>
              <a:srgbClr val="ED7D31">
                <a:alpha val="98000"/>
              </a:srgbClr>
            </a:solidFill>
            <a:tailEnd type="triangle"/>
          </a:ln>
        </p:spPr>
        <p:style>
          <a:lnRef idx="2">
            <a:schemeClr val="accent2"/>
          </a:lnRef>
          <a:fillRef idx="0">
            <a:schemeClr val="accent2"/>
          </a:fillRef>
          <a:effectRef idx="1">
            <a:schemeClr val="accent2"/>
          </a:effectRef>
          <a:fontRef idx="minor">
            <a:schemeClr val="tx1"/>
          </a:fontRef>
        </p:style>
      </p:cxnSp>
      <p:sp>
        <p:nvSpPr>
          <p:cNvPr id="17" name="TextBox 16">
            <a:extLst>
              <a:ext uri="{FF2B5EF4-FFF2-40B4-BE49-F238E27FC236}">
                <a16:creationId xmlns:a16="http://schemas.microsoft.com/office/drawing/2014/main" id="{149263DD-5FC2-4BA9-88CB-1D0C9D90A5CA}"/>
              </a:ext>
            </a:extLst>
          </p:cNvPr>
          <p:cNvSpPr txBox="1"/>
          <p:nvPr/>
        </p:nvSpPr>
        <p:spPr>
          <a:xfrm>
            <a:off x="5037974" y="4534653"/>
            <a:ext cx="2717205" cy="276999"/>
          </a:xfrm>
          <a:prstGeom prst="rect">
            <a:avLst/>
          </a:prstGeom>
          <a:noFill/>
        </p:spPr>
        <p:txBody>
          <a:bodyPr wrap="square" rtlCol="0">
            <a:spAutoFit/>
          </a:bodyPr>
          <a:lstStyle/>
          <a:p>
            <a:r>
              <a:rPr lang="en-US" sz="1200" dirty="0"/>
              <a:t>Unexpected decrease </a:t>
            </a:r>
          </a:p>
        </p:txBody>
      </p:sp>
      <p:sp>
        <p:nvSpPr>
          <p:cNvPr id="23" name="Rectangle 22">
            <a:extLst>
              <a:ext uri="{FF2B5EF4-FFF2-40B4-BE49-F238E27FC236}">
                <a16:creationId xmlns:a16="http://schemas.microsoft.com/office/drawing/2014/main" id="{F2EA0D7D-05AB-4894-AE62-9C46D808305D}"/>
              </a:ext>
            </a:extLst>
          </p:cNvPr>
          <p:cNvSpPr/>
          <p:nvPr/>
        </p:nvSpPr>
        <p:spPr>
          <a:xfrm>
            <a:off x="6879242" y="5752486"/>
            <a:ext cx="1891378" cy="3306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5D9466C0-51B4-4DD1-B16A-55EFB4AE57B5}"/>
              </a:ext>
            </a:extLst>
          </p:cNvPr>
          <p:cNvSpPr/>
          <p:nvPr/>
        </p:nvSpPr>
        <p:spPr>
          <a:xfrm rot="16200000">
            <a:off x="2202119" y="3497740"/>
            <a:ext cx="1891378" cy="3306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CB1E0AA8-1369-4C0F-92AB-489E0D35767C}"/>
              </a:ext>
            </a:extLst>
          </p:cNvPr>
          <p:cNvGrpSpPr/>
          <p:nvPr/>
        </p:nvGrpSpPr>
        <p:grpSpPr>
          <a:xfrm>
            <a:off x="226881" y="1232376"/>
            <a:ext cx="2899170" cy="2566030"/>
            <a:chOff x="169758" y="1841688"/>
            <a:chExt cx="2899170" cy="2566030"/>
          </a:xfrm>
        </p:grpSpPr>
        <p:grpSp>
          <p:nvGrpSpPr>
            <p:cNvPr id="48" name="Group 47">
              <a:extLst>
                <a:ext uri="{FF2B5EF4-FFF2-40B4-BE49-F238E27FC236}">
                  <a16:creationId xmlns:a16="http://schemas.microsoft.com/office/drawing/2014/main" id="{EA9D3C35-04B8-40BC-B4ED-17D003457845}"/>
                </a:ext>
              </a:extLst>
            </p:cNvPr>
            <p:cNvGrpSpPr/>
            <p:nvPr/>
          </p:nvGrpSpPr>
          <p:grpSpPr>
            <a:xfrm>
              <a:off x="169758" y="1844047"/>
              <a:ext cx="2899170" cy="2563671"/>
              <a:chOff x="7096607" y="1838303"/>
              <a:chExt cx="2822448" cy="2563671"/>
            </a:xfrm>
          </p:grpSpPr>
          <p:sp>
            <p:nvSpPr>
              <p:cNvPr id="49" name="TextBox 48">
                <a:extLst>
                  <a:ext uri="{FF2B5EF4-FFF2-40B4-BE49-F238E27FC236}">
                    <a16:creationId xmlns:a16="http://schemas.microsoft.com/office/drawing/2014/main" id="{D323AC81-5914-4BD5-9D84-564683572EAD}"/>
                  </a:ext>
                </a:extLst>
              </p:cNvPr>
              <p:cNvSpPr txBox="1"/>
              <p:nvPr/>
            </p:nvSpPr>
            <p:spPr>
              <a:xfrm>
                <a:off x="7216350" y="2678425"/>
                <a:ext cx="2418781" cy="1723549"/>
              </a:xfrm>
              <a:prstGeom prst="rect">
                <a:avLst/>
              </a:prstGeom>
              <a:noFill/>
            </p:spPr>
            <p:txBody>
              <a:bodyPr wrap="square" lIns="0" tIns="0" rIns="0" bIns="0" rtlCol="0">
                <a:spAutoFit/>
              </a:bodyPr>
              <a:lstStyle/>
              <a:p>
                <a:r>
                  <a:rPr lang="en-US" sz="1400" dirty="0"/>
                  <a:t>A slow decrease in sales starts from late June and ends in late December. From January to March we can see a huge drop in sales, that on its maximum </a:t>
                </a:r>
                <a:r>
                  <a:rPr lang="en-US" sz="1400" b="1" dirty="0">
                    <a:solidFill>
                      <a:srgbClr val="0E101A"/>
                    </a:solidFill>
                    <a:effectLst/>
                  </a:rPr>
                  <a:t>reaches -50%</a:t>
                </a:r>
                <a:r>
                  <a:rPr lang="en-US" sz="1400" dirty="0"/>
                  <a:t>. The reasons behind that drop should be further investigated.</a:t>
                </a:r>
                <a:endParaRPr lang="en-US" sz="1400" dirty="0">
                  <a:solidFill>
                    <a:srgbClr val="30353F"/>
                  </a:solidFill>
                </a:endParaRPr>
              </a:p>
            </p:txBody>
          </p:sp>
          <p:grpSp>
            <p:nvGrpSpPr>
              <p:cNvPr id="50" name="Group 49">
                <a:extLst>
                  <a:ext uri="{FF2B5EF4-FFF2-40B4-BE49-F238E27FC236}">
                    <a16:creationId xmlns:a16="http://schemas.microsoft.com/office/drawing/2014/main" id="{B3D30EB5-BE59-47FC-9174-904939D58A5F}"/>
                  </a:ext>
                </a:extLst>
              </p:cNvPr>
              <p:cNvGrpSpPr/>
              <p:nvPr/>
            </p:nvGrpSpPr>
            <p:grpSpPr>
              <a:xfrm>
                <a:off x="7096607" y="1838303"/>
                <a:ext cx="2822448" cy="720584"/>
                <a:chOff x="7096607" y="1838303"/>
                <a:chExt cx="2822448" cy="720584"/>
              </a:xfrm>
            </p:grpSpPr>
            <p:sp>
              <p:nvSpPr>
                <p:cNvPr id="51" name="Rectangle 50">
                  <a:extLst>
                    <a:ext uri="{FF2B5EF4-FFF2-40B4-BE49-F238E27FC236}">
                      <a16:creationId xmlns:a16="http://schemas.microsoft.com/office/drawing/2014/main" id="{4ADDA758-F03F-4294-97DD-B04219A99B64}"/>
                    </a:ext>
                  </a:extLst>
                </p:cNvPr>
                <p:cNvSpPr/>
                <p:nvPr/>
              </p:nvSpPr>
              <p:spPr>
                <a:xfrm>
                  <a:off x="7419908" y="1854387"/>
                  <a:ext cx="2427892"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91C4650A-5F63-4F63-B0D6-F99BF31B744A}"/>
                    </a:ext>
                  </a:extLst>
                </p:cNvPr>
                <p:cNvSpPr/>
                <p:nvPr/>
              </p:nvSpPr>
              <p:spPr>
                <a:xfrm>
                  <a:off x="7423611" y="1855920"/>
                  <a:ext cx="2495444"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Oval 53">
                  <a:extLst>
                    <a:ext uri="{FF2B5EF4-FFF2-40B4-BE49-F238E27FC236}">
                      <a16:creationId xmlns:a16="http://schemas.microsoft.com/office/drawing/2014/main" id="{F7D6504A-9537-40E0-A8A8-76FC863C61C8}"/>
                    </a:ext>
                  </a:extLst>
                </p:cNvPr>
                <p:cNvSpPr/>
                <p:nvPr/>
              </p:nvSpPr>
              <p:spPr>
                <a:xfrm>
                  <a:off x="7098975" y="1850399"/>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5" name="Group 54">
                  <a:extLst>
                    <a:ext uri="{FF2B5EF4-FFF2-40B4-BE49-F238E27FC236}">
                      <a16:creationId xmlns:a16="http://schemas.microsoft.com/office/drawing/2014/main" id="{54C144F7-387F-4F82-AC3B-92C4F09C0A8E}"/>
                    </a:ext>
                  </a:extLst>
                </p:cNvPr>
                <p:cNvGrpSpPr/>
                <p:nvPr/>
              </p:nvGrpSpPr>
              <p:grpSpPr>
                <a:xfrm>
                  <a:off x="7280450" y="2103767"/>
                  <a:ext cx="340015" cy="193164"/>
                  <a:chOff x="3283332" y="3275035"/>
                  <a:chExt cx="479215" cy="272245"/>
                </a:xfrm>
              </p:grpSpPr>
              <p:sp>
                <p:nvSpPr>
                  <p:cNvPr id="66" name="Freeform 11">
                    <a:extLst>
                      <a:ext uri="{FF2B5EF4-FFF2-40B4-BE49-F238E27FC236}">
                        <a16:creationId xmlns:a16="http://schemas.microsoft.com/office/drawing/2014/main" id="{12ACC44D-D27A-4263-9750-3C96DA429EAF}"/>
                      </a:ext>
                    </a:extLst>
                  </p:cNvPr>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12">
                    <a:extLst>
                      <a:ext uri="{FF2B5EF4-FFF2-40B4-BE49-F238E27FC236}">
                        <a16:creationId xmlns:a16="http://schemas.microsoft.com/office/drawing/2014/main" id="{FB10CE7A-5B62-4EA7-B410-1D2F92E5E0F3}"/>
                      </a:ext>
                    </a:extLst>
                  </p:cNvPr>
                  <p:cNvSpPr>
                    <a:spLocks noEditPoints="1"/>
                  </p:cNvSpPr>
                  <p:nvPr/>
                </p:nvSpPr>
                <p:spPr bwMode="auto">
                  <a:xfrm>
                    <a:off x="3381244" y="3337126"/>
                    <a:ext cx="282593"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13">
                    <a:extLst>
                      <a:ext uri="{FF2B5EF4-FFF2-40B4-BE49-F238E27FC236}">
                        <a16:creationId xmlns:a16="http://schemas.microsoft.com/office/drawing/2014/main" id="{49F00CB2-FBAC-41AC-ADB4-A1F1D1A6552B}"/>
                      </a:ext>
                    </a:extLst>
                  </p:cNvPr>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14">
                    <a:extLst>
                      <a:ext uri="{FF2B5EF4-FFF2-40B4-BE49-F238E27FC236}">
                        <a16:creationId xmlns:a16="http://schemas.microsoft.com/office/drawing/2014/main" id="{4D092606-3831-4C3D-8BFB-9FE62DD98310}"/>
                      </a:ext>
                    </a:extLst>
                  </p:cNvPr>
                  <p:cNvSpPr>
                    <a:spLocks noEditPoints="1"/>
                  </p:cNvSpPr>
                  <p:nvPr/>
                </p:nvSpPr>
                <p:spPr bwMode="auto">
                  <a:xfrm>
                    <a:off x="3518958" y="3368967"/>
                    <a:ext cx="61294"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6" name="Group 55">
                  <a:extLst>
                    <a:ext uri="{FF2B5EF4-FFF2-40B4-BE49-F238E27FC236}">
                      <a16:creationId xmlns:a16="http://schemas.microsoft.com/office/drawing/2014/main" id="{02C71D2C-F07D-4A48-AA6D-B894F8A67CE3}"/>
                    </a:ext>
                  </a:extLst>
                </p:cNvPr>
                <p:cNvGrpSpPr/>
                <p:nvPr/>
              </p:nvGrpSpPr>
              <p:grpSpPr>
                <a:xfrm>
                  <a:off x="7846023" y="1838303"/>
                  <a:ext cx="1753979" cy="666378"/>
                  <a:chOff x="1795365" y="1108153"/>
                  <a:chExt cx="1967930" cy="747662"/>
                </a:xfrm>
              </p:grpSpPr>
              <p:sp>
                <p:nvSpPr>
                  <p:cNvPr id="58" name="TextBox 57">
                    <a:extLst>
                      <a:ext uri="{FF2B5EF4-FFF2-40B4-BE49-F238E27FC236}">
                        <a16:creationId xmlns:a16="http://schemas.microsoft.com/office/drawing/2014/main" id="{8ACB3161-2BFB-4190-92B0-3F42CC123101}"/>
                      </a:ext>
                    </a:extLst>
                  </p:cNvPr>
                  <p:cNvSpPr txBox="1"/>
                  <p:nvPr/>
                </p:nvSpPr>
                <p:spPr>
                  <a:xfrm>
                    <a:off x="2081212" y="1108153"/>
                    <a:ext cx="73" cy="552511"/>
                  </a:xfrm>
                  <a:prstGeom prst="rect">
                    <a:avLst/>
                  </a:prstGeom>
                  <a:noFill/>
                </p:spPr>
                <p:txBody>
                  <a:bodyPr wrap="none" lIns="0" tIns="0" rIns="0" bIns="0" rtlCol="0">
                    <a:spAutoFit/>
                  </a:bodyPr>
                  <a:lstStyle/>
                  <a:p>
                    <a:endParaRPr lang="en-US" sz="3200" b="1" dirty="0">
                      <a:solidFill>
                        <a:schemeClr val="bg1"/>
                      </a:solidFill>
                    </a:endParaRPr>
                  </a:p>
                </p:txBody>
              </p:sp>
              <p:sp>
                <p:nvSpPr>
                  <p:cNvPr id="59" name="TextBox 58">
                    <a:extLst>
                      <a:ext uri="{FF2B5EF4-FFF2-40B4-BE49-F238E27FC236}">
                        <a16:creationId xmlns:a16="http://schemas.microsoft.com/office/drawing/2014/main" id="{5967B456-7A1F-434C-A7EA-6DEBA89C6C71}"/>
                      </a:ext>
                    </a:extLst>
                  </p:cNvPr>
                  <p:cNvSpPr txBox="1"/>
                  <p:nvPr/>
                </p:nvSpPr>
                <p:spPr>
                  <a:xfrm>
                    <a:off x="1795365" y="1579560"/>
                    <a:ext cx="1967930" cy="276255"/>
                  </a:xfrm>
                  <a:prstGeom prst="rect">
                    <a:avLst/>
                  </a:prstGeom>
                  <a:noFill/>
                </p:spPr>
                <p:txBody>
                  <a:bodyPr wrap="square" lIns="0" tIns="0" rIns="0" bIns="0" rtlCol="0">
                    <a:spAutoFit/>
                  </a:bodyPr>
                  <a:lstStyle/>
                  <a:p>
                    <a:r>
                      <a:rPr lang="en-US" sz="1600" b="1" dirty="0">
                        <a:solidFill>
                          <a:schemeClr val="bg1"/>
                        </a:solidFill>
                      </a:rPr>
                      <a:t>In number of sales  </a:t>
                    </a:r>
                  </a:p>
                </p:txBody>
              </p:sp>
              <p:sp>
                <p:nvSpPr>
                  <p:cNvPr id="60" name="TextBox 59">
                    <a:extLst>
                      <a:ext uri="{FF2B5EF4-FFF2-40B4-BE49-F238E27FC236}">
                        <a16:creationId xmlns:a16="http://schemas.microsoft.com/office/drawing/2014/main" id="{DC300376-CA30-42EB-8FFD-39D76B1FE89F}"/>
                      </a:ext>
                    </a:extLst>
                  </p:cNvPr>
                  <p:cNvSpPr txBox="1"/>
                  <p:nvPr/>
                </p:nvSpPr>
                <p:spPr>
                  <a:xfrm>
                    <a:off x="2078555" y="1114347"/>
                    <a:ext cx="73" cy="552511"/>
                  </a:xfrm>
                  <a:prstGeom prst="rect">
                    <a:avLst/>
                  </a:prstGeom>
                  <a:noFill/>
                </p:spPr>
                <p:txBody>
                  <a:bodyPr wrap="none" lIns="0" tIns="0" rIns="0" bIns="0" rtlCol="0">
                    <a:spAutoFit/>
                  </a:bodyPr>
                  <a:lstStyle/>
                  <a:p>
                    <a:endParaRPr lang="en-US" sz="3200" b="1" dirty="0">
                      <a:solidFill>
                        <a:schemeClr val="bg1"/>
                      </a:solidFill>
                    </a:endParaRPr>
                  </a:p>
                </p:txBody>
              </p:sp>
            </p:grpSp>
            <p:sp>
              <p:nvSpPr>
                <p:cNvPr id="57" name="Oval 56">
                  <a:extLst>
                    <a:ext uri="{FF2B5EF4-FFF2-40B4-BE49-F238E27FC236}">
                      <a16:creationId xmlns:a16="http://schemas.microsoft.com/office/drawing/2014/main" id="{451997F2-1D89-4B4E-B381-0BB9F2F3A3EE}"/>
                    </a:ext>
                  </a:extLst>
                </p:cNvPr>
                <p:cNvSpPr/>
                <p:nvPr/>
              </p:nvSpPr>
              <p:spPr>
                <a:xfrm>
                  <a:off x="7096607" y="1855920"/>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pic>
          <p:nvPicPr>
            <p:cNvPr id="20" name="Graphic 19" descr="Snowflake with solid fill">
              <a:extLst>
                <a:ext uri="{FF2B5EF4-FFF2-40B4-BE49-F238E27FC236}">
                  <a16:creationId xmlns:a16="http://schemas.microsoft.com/office/drawing/2014/main" id="{2E0BB863-D9C3-4F2C-9CAC-5F15F5336A4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99453" y="1877750"/>
              <a:ext cx="670794" cy="670794"/>
            </a:xfrm>
            <a:prstGeom prst="rect">
              <a:avLst/>
            </a:prstGeom>
          </p:spPr>
        </p:pic>
        <p:sp>
          <p:nvSpPr>
            <p:cNvPr id="100" name="TextBox 99">
              <a:extLst>
                <a:ext uri="{FF2B5EF4-FFF2-40B4-BE49-F238E27FC236}">
                  <a16:creationId xmlns:a16="http://schemas.microsoft.com/office/drawing/2014/main" id="{0CE8CFAA-1934-4837-BB85-C95DE5E6B1F7}"/>
                </a:ext>
              </a:extLst>
            </p:cNvPr>
            <p:cNvSpPr txBox="1"/>
            <p:nvPr/>
          </p:nvSpPr>
          <p:spPr>
            <a:xfrm>
              <a:off x="915654" y="1841688"/>
              <a:ext cx="1572354" cy="492443"/>
            </a:xfrm>
            <a:prstGeom prst="rect">
              <a:avLst/>
            </a:prstGeom>
            <a:noFill/>
          </p:spPr>
          <p:txBody>
            <a:bodyPr wrap="none" lIns="0" tIns="0" rIns="0" bIns="0" rtlCol="0">
              <a:spAutoFit/>
            </a:bodyPr>
            <a:lstStyle/>
            <a:p>
              <a:r>
                <a:rPr lang="en-US" sz="3200" b="1" dirty="0">
                  <a:solidFill>
                    <a:schemeClr val="bg1"/>
                  </a:solidFill>
                </a:rPr>
                <a:t>Decrease</a:t>
              </a:r>
            </a:p>
          </p:txBody>
        </p:sp>
      </p:grpSp>
      <p:pic>
        <p:nvPicPr>
          <p:cNvPr id="101" name="Graphic 100" descr="Snowflake with solid fill">
            <a:extLst>
              <a:ext uri="{FF2B5EF4-FFF2-40B4-BE49-F238E27FC236}">
                <a16:creationId xmlns:a16="http://schemas.microsoft.com/office/drawing/2014/main" id="{44FA5E97-8839-4D7F-B0FF-541CBC62797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94496" y="4162175"/>
            <a:ext cx="670794" cy="670794"/>
          </a:xfrm>
          <a:prstGeom prst="rect">
            <a:avLst/>
          </a:prstGeom>
        </p:spPr>
      </p:pic>
    </p:spTree>
    <p:extLst>
      <p:ext uri="{BB962C8B-B14F-4D97-AF65-F5344CB8AC3E}">
        <p14:creationId xmlns:p14="http://schemas.microsoft.com/office/powerpoint/2010/main" val="3041316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6038291" y="165381"/>
            <a:ext cx="11541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 </a:t>
            </a:r>
          </a:p>
        </p:txBody>
      </p:sp>
      <p:grpSp>
        <p:nvGrpSpPr>
          <p:cNvPr id="61" name="Group 60" descr="This is an icon of a chart. "/>
          <p:cNvGrpSpPr/>
          <p:nvPr/>
        </p:nvGrpSpPr>
        <p:grpSpPr>
          <a:xfrm>
            <a:off x="9178091" y="4509010"/>
            <a:ext cx="377200" cy="179334"/>
            <a:chOff x="4254500" y="2100263"/>
            <a:chExt cx="1906588" cy="906463"/>
          </a:xfrm>
        </p:grpSpPr>
        <p:sp>
          <p:nvSpPr>
            <p:cNvPr id="62"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79191" y="6373053"/>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3</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graphicFrame>
        <p:nvGraphicFramePr>
          <p:cNvPr id="34" name="Chart 33">
            <a:extLst>
              <a:ext uri="{FF2B5EF4-FFF2-40B4-BE49-F238E27FC236}">
                <a16:creationId xmlns:a16="http://schemas.microsoft.com/office/drawing/2014/main" id="{446B030A-26AC-4BD6-9983-509B5C861821}"/>
              </a:ext>
            </a:extLst>
          </p:cNvPr>
          <p:cNvGraphicFramePr>
            <a:graphicFrameLocks/>
          </p:cNvGraphicFramePr>
          <p:nvPr>
            <p:extLst>
              <p:ext uri="{D42A27DB-BD31-4B8C-83A1-F6EECF244321}">
                <p14:modId xmlns:p14="http://schemas.microsoft.com/office/powerpoint/2010/main" val="2454548207"/>
              </p:ext>
            </p:extLst>
          </p:nvPr>
        </p:nvGraphicFramePr>
        <p:xfrm>
          <a:off x="4974657" y="2608491"/>
          <a:ext cx="6501215" cy="3644582"/>
        </p:xfrm>
        <a:graphic>
          <a:graphicData uri="http://schemas.openxmlformats.org/drawingml/2006/chart">
            <c:chart xmlns:c="http://schemas.openxmlformats.org/drawingml/2006/chart" xmlns:r="http://schemas.openxmlformats.org/officeDocument/2006/relationships" r:id="rId2"/>
          </a:graphicData>
        </a:graphic>
      </p:graphicFrame>
      <p:sp>
        <p:nvSpPr>
          <p:cNvPr id="32" name="TextBox 31">
            <a:extLst>
              <a:ext uri="{FF2B5EF4-FFF2-40B4-BE49-F238E27FC236}">
                <a16:creationId xmlns:a16="http://schemas.microsoft.com/office/drawing/2014/main" id="{9C2A804C-860C-42CE-B071-DD567E25871D}"/>
              </a:ext>
            </a:extLst>
          </p:cNvPr>
          <p:cNvSpPr txBox="1"/>
          <p:nvPr/>
        </p:nvSpPr>
        <p:spPr>
          <a:xfrm>
            <a:off x="-2080136" y="5878752"/>
            <a:ext cx="9027421" cy="215444"/>
          </a:xfrm>
          <a:prstGeom prst="rect">
            <a:avLst/>
          </a:prstGeom>
          <a:noFill/>
        </p:spPr>
        <p:txBody>
          <a:bodyPr wrap="square" lIns="0" tIns="0" rIns="0" bIns="0" rtlCol="0">
            <a:spAutoFit/>
          </a:bodyPr>
          <a:lstStyle/>
          <a:p>
            <a:pPr algn="ctr"/>
            <a:r>
              <a:rPr lang="en-US" sz="1400" dirty="0">
                <a:latin typeface="+mj-lt"/>
              </a:rPr>
              <a:t>97.5% of sales occurred in weekdays</a:t>
            </a:r>
          </a:p>
        </p:txBody>
      </p:sp>
      <p:graphicFrame>
        <p:nvGraphicFramePr>
          <p:cNvPr id="37" name="Chart 36">
            <a:extLst>
              <a:ext uri="{FF2B5EF4-FFF2-40B4-BE49-F238E27FC236}">
                <a16:creationId xmlns:a16="http://schemas.microsoft.com/office/drawing/2014/main" id="{C9A04248-2DC6-48DA-B5B8-B20E7A84928B}"/>
              </a:ext>
            </a:extLst>
          </p:cNvPr>
          <p:cNvGraphicFramePr>
            <a:graphicFrameLocks/>
          </p:cNvGraphicFramePr>
          <p:nvPr>
            <p:extLst>
              <p:ext uri="{D42A27DB-BD31-4B8C-83A1-F6EECF244321}">
                <p14:modId xmlns:p14="http://schemas.microsoft.com/office/powerpoint/2010/main" val="2821298254"/>
              </p:ext>
            </p:extLst>
          </p:nvPr>
        </p:nvGraphicFramePr>
        <p:xfrm>
          <a:off x="523750" y="3340141"/>
          <a:ext cx="3819650" cy="2181282"/>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Straight Connector 5">
            <a:extLst>
              <a:ext uri="{FF2B5EF4-FFF2-40B4-BE49-F238E27FC236}">
                <a16:creationId xmlns:a16="http://schemas.microsoft.com/office/drawing/2014/main" id="{71FEC365-73FE-4442-B0C0-BAB294FA6173}"/>
              </a:ext>
            </a:extLst>
          </p:cNvPr>
          <p:cNvCxnSpPr/>
          <p:nvPr/>
        </p:nvCxnSpPr>
        <p:spPr>
          <a:xfrm>
            <a:off x="8484243" y="5416952"/>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B42A0382-FE6D-4AA9-8FBF-62D0DD6BAC50}"/>
              </a:ext>
            </a:extLst>
          </p:cNvPr>
          <p:cNvSpPr txBox="1"/>
          <p:nvPr/>
        </p:nvSpPr>
        <p:spPr>
          <a:xfrm>
            <a:off x="3403396" y="353240"/>
            <a:ext cx="5269789" cy="584775"/>
          </a:xfrm>
          <a:prstGeom prst="rect">
            <a:avLst/>
          </a:prstGeom>
          <a:noFill/>
        </p:spPr>
        <p:txBody>
          <a:bodyPr wrap="square" rtlCol="0">
            <a:spAutoFit/>
          </a:bodyPr>
          <a:lstStyle/>
          <a:p>
            <a:r>
              <a:rPr lang="en-US" sz="3200" dirty="0">
                <a:latin typeface="+mj-lt"/>
              </a:rPr>
              <a:t>House sales over week</a:t>
            </a:r>
          </a:p>
        </p:txBody>
      </p:sp>
      <p:grpSp>
        <p:nvGrpSpPr>
          <p:cNvPr id="39" name="Group 38">
            <a:extLst>
              <a:ext uri="{FF2B5EF4-FFF2-40B4-BE49-F238E27FC236}">
                <a16:creationId xmlns:a16="http://schemas.microsoft.com/office/drawing/2014/main" id="{2100FEFD-AAD4-4A7A-930A-1BDA50171B5B}"/>
              </a:ext>
            </a:extLst>
          </p:cNvPr>
          <p:cNvGrpSpPr/>
          <p:nvPr/>
        </p:nvGrpSpPr>
        <p:grpSpPr>
          <a:xfrm>
            <a:off x="680987" y="1550566"/>
            <a:ext cx="2899170" cy="1273368"/>
            <a:chOff x="169758" y="1841688"/>
            <a:chExt cx="2899170" cy="1273368"/>
          </a:xfrm>
        </p:grpSpPr>
        <p:grpSp>
          <p:nvGrpSpPr>
            <p:cNvPr id="40" name="Group 39">
              <a:extLst>
                <a:ext uri="{FF2B5EF4-FFF2-40B4-BE49-F238E27FC236}">
                  <a16:creationId xmlns:a16="http://schemas.microsoft.com/office/drawing/2014/main" id="{B50E29BA-78D4-49BF-90F3-95099B5FBD37}"/>
                </a:ext>
              </a:extLst>
            </p:cNvPr>
            <p:cNvGrpSpPr/>
            <p:nvPr/>
          </p:nvGrpSpPr>
          <p:grpSpPr>
            <a:xfrm>
              <a:off x="169758" y="1844047"/>
              <a:ext cx="2899170" cy="1271009"/>
              <a:chOff x="7096607" y="1838303"/>
              <a:chExt cx="2822448" cy="1271009"/>
            </a:xfrm>
          </p:grpSpPr>
          <p:sp>
            <p:nvSpPr>
              <p:cNvPr id="43" name="TextBox 42">
                <a:extLst>
                  <a:ext uri="{FF2B5EF4-FFF2-40B4-BE49-F238E27FC236}">
                    <a16:creationId xmlns:a16="http://schemas.microsoft.com/office/drawing/2014/main" id="{A0C84D66-E2C5-4420-A15E-1A24AE33943A}"/>
                  </a:ext>
                </a:extLst>
              </p:cNvPr>
              <p:cNvSpPr txBox="1"/>
              <p:nvPr/>
            </p:nvSpPr>
            <p:spPr>
              <a:xfrm>
                <a:off x="7216350" y="2678425"/>
                <a:ext cx="2418781" cy="430887"/>
              </a:xfrm>
              <a:prstGeom prst="rect">
                <a:avLst/>
              </a:prstGeom>
              <a:noFill/>
            </p:spPr>
            <p:txBody>
              <a:bodyPr wrap="square" lIns="0" tIns="0" rIns="0" bIns="0" rtlCol="0">
                <a:spAutoFit/>
              </a:bodyPr>
              <a:lstStyle/>
              <a:p>
                <a:r>
                  <a:rPr lang="en-US" sz="1400" dirty="0">
                    <a:solidFill>
                      <a:srgbClr val="30353F"/>
                    </a:solidFill>
                  </a:rPr>
                  <a:t>Most sales are happening form</a:t>
                </a:r>
              </a:p>
              <a:p>
                <a:r>
                  <a:rPr lang="en-US" sz="1400" dirty="0">
                    <a:solidFill>
                      <a:srgbClr val="30353F"/>
                    </a:solidFill>
                  </a:rPr>
                  <a:t>Monday to Friday</a:t>
                </a:r>
              </a:p>
            </p:txBody>
          </p:sp>
          <p:grpSp>
            <p:nvGrpSpPr>
              <p:cNvPr id="46" name="Group 45">
                <a:extLst>
                  <a:ext uri="{FF2B5EF4-FFF2-40B4-BE49-F238E27FC236}">
                    <a16:creationId xmlns:a16="http://schemas.microsoft.com/office/drawing/2014/main" id="{8736AFE0-3364-41F0-8A1F-4607C38F93DF}"/>
                  </a:ext>
                </a:extLst>
              </p:cNvPr>
              <p:cNvGrpSpPr/>
              <p:nvPr/>
            </p:nvGrpSpPr>
            <p:grpSpPr>
              <a:xfrm>
                <a:off x="7096607" y="1838303"/>
                <a:ext cx="2822448" cy="720584"/>
                <a:chOff x="7096607" y="1838303"/>
                <a:chExt cx="2822448" cy="720584"/>
              </a:xfrm>
            </p:grpSpPr>
            <p:sp>
              <p:nvSpPr>
                <p:cNvPr id="47" name="Rectangle 46">
                  <a:extLst>
                    <a:ext uri="{FF2B5EF4-FFF2-40B4-BE49-F238E27FC236}">
                      <a16:creationId xmlns:a16="http://schemas.microsoft.com/office/drawing/2014/main" id="{67CA058D-8D39-4259-9B8F-453C3474E28B}"/>
                    </a:ext>
                  </a:extLst>
                </p:cNvPr>
                <p:cNvSpPr/>
                <p:nvPr/>
              </p:nvSpPr>
              <p:spPr>
                <a:xfrm>
                  <a:off x="7419908" y="1854387"/>
                  <a:ext cx="2427892"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52F24AF9-39CD-432E-B230-4F9713D193D6}"/>
                    </a:ext>
                  </a:extLst>
                </p:cNvPr>
                <p:cNvSpPr/>
                <p:nvPr/>
              </p:nvSpPr>
              <p:spPr>
                <a:xfrm>
                  <a:off x="7423611" y="1855920"/>
                  <a:ext cx="2495444"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Oval 48">
                  <a:extLst>
                    <a:ext uri="{FF2B5EF4-FFF2-40B4-BE49-F238E27FC236}">
                      <a16:creationId xmlns:a16="http://schemas.microsoft.com/office/drawing/2014/main" id="{7DA28819-9317-4BF2-B8A8-D07563D10107}"/>
                    </a:ext>
                  </a:extLst>
                </p:cNvPr>
                <p:cNvSpPr/>
                <p:nvPr/>
              </p:nvSpPr>
              <p:spPr>
                <a:xfrm>
                  <a:off x="7098975" y="1850399"/>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EA15D633-F91A-4357-B661-1FB0A7F85D08}"/>
                    </a:ext>
                  </a:extLst>
                </p:cNvPr>
                <p:cNvGrpSpPr/>
                <p:nvPr/>
              </p:nvGrpSpPr>
              <p:grpSpPr>
                <a:xfrm>
                  <a:off x="7280450" y="2103767"/>
                  <a:ext cx="340015" cy="193164"/>
                  <a:chOff x="3283332" y="3275035"/>
                  <a:chExt cx="479215" cy="272245"/>
                </a:xfrm>
              </p:grpSpPr>
              <p:sp>
                <p:nvSpPr>
                  <p:cNvPr id="57" name="Freeform 11">
                    <a:extLst>
                      <a:ext uri="{FF2B5EF4-FFF2-40B4-BE49-F238E27FC236}">
                        <a16:creationId xmlns:a16="http://schemas.microsoft.com/office/drawing/2014/main" id="{47AC6FCE-7B73-4CA0-8307-FD726A6486E1}"/>
                      </a:ext>
                    </a:extLst>
                  </p:cNvPr>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12">
                    <a:extLst>
                      <a:ext uri="{FF2B5EF4-FFF2-40B4-BE49-F238E27FC236}">
                        <a16:creationId xmlns:a16="http://schemas.microsoft.com/office/drawing/2014/main" id="{3C6248D0-824C-4E25-A65D-1982784B5F7A}"/>
                      </a:ext>
                    </a:extLst>
                  </p:cNvPr>
                  <p:cNvSpPr>
                    <a:spLocks noEditPoints="1"/>
                  </p:cNvSpPr>
                  <p:nvPr/>
                </p:nvSpPr>
                <p:spPr bwMode="auto">
                  <a:xfrm>
                    <a:off x="3381244" y="3337126"/>
                    <a:ext cx="282593"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13">
                    <a:extLst>
                      <a:ext uri="{FF2B5EF4-FFF2-40B4-BE49-F238E27FC236}">
                        <a16:creationId xmlns:a16="http://schemas.microsoft.com/office/drawing/2014/main" id="{40AE75EB-73B7-4755-B1BE-1E224F593617}"/>
                      </a:ext>
                    </a:extLst>
                  </p:cNvPr>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14">
                    <a:extLst>
                      <a:ext uri="{FF2B5EF4-FFF2-40B4-BE49-F238E27FC236}">
                        <a16:creationId xmlns:a16="http://schemas.microsoft.com/office/drawing/2014/main" id="{D8178A02-2055-475A-97A6-5ADCCE709F93}"/>
                      </a:ext>
                    </a:extLst>
                  </p:cNvPr>
                  <p:cNvSpPr>
                    <a:spLocks noEditPoints="1"/>
                  </p:cNvSpPr>
                  <p:nvPr/>
                </p:nvSpPr>
                <p:spPr bwMode="auto">
                  <a:xfrm>
                    <a:off x="3518958" y="3368967"/>
                    <a:ext cx="61294"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1" name="Group 50">
                  <a:extLst>
                    <a:ext uri="{FF2B5EF4-FFF2-40B4-BE49-F238E27FC236}">
                      <a16:creationId xmlns:a16="http://schemas.microsoft.com/office/drawing/2014/main" id="{CB94A822-24EC-48D5-99B0-59DB3DBA1E3F}"/>
                    </a:ext>
                  </a:extLst>
                </p:cNvPr>
                <p:cNvGrpSpPr/>
                <p:nvPr/>
              </p:nvGrpSpPr>
              <p:grpSpPr>
                <a:xfrm>
                  <a:off x="7846023" y="1838303"/>
                  <a:ext cx="1753979" cy="666378"/>
                  <a:chOff x="1795365" y="1108153"/>
                  <a:chExt cx="1967930" cy="747662"/>
                </a:xfrm>
              </p:grpSpPr>
              <p:sp>
                <p:nvSpPr>
                  <p:cNvPr id="54" name="TextBox 53">
                    <a:extLst>
                      <a:ext uri="{FF2B5EF4-FFF2-40B4-BE49-F238E27FC236}">
                        <a16:creationId xmlns:a16="http://schemas.microsoft.com/office/drawing/2014/main" id="{E6084566-A8BB-4DFB-B922-096F128394CF}"/>
                      </a:ext>
                    </a:extLst>
                  </p:cNvPr>
                  <p:cNvSpPr txBox="1"/>
                  <p:nvPr/>
                </p:nvSpPr>
                <p:spPr>
                  <a:xfrm>
                    <a:off x="2081212" y="1108153"/>
                    <a:ext cx="73" cy="552511"/>
                  </a:xfrm>
                  <a:prstGeom prst="rect">
                    <a:avLst/>
                  </a:prstGeom>
                  <a:noFill/>
                </p:spPr>
                <p:txBody>
                  <a:bodyPr wrap="none" lIns="0" tIns="0" rIns="0" bIns="0" rtlCol="0">
                    <a:spAutoFit/>
                  </a:bodyPr>
                  <a:lstStyle/>
                  <a:p>
                    <a:endParaRPr lang="en-US" sz="3200" b="1" dirty="0">
                      <a:solidFill>
                        <a:schemeClr val="bg1"/>
                      </a:solidFill>
                    </a:endParaRPr>
                  </a:p>
                </p:txBody>
              </p:sp>
              <p:sp>
                <p:nvSpPr>
                  <p:cNvPr id="55" name="TextBox 54">
                    <a:extLst>
                      <a:ext uri="{FF2B5EF4-FFF2-40B4-BE49-F238E27FC236}">
                        <a16:creationId xmlns:a16="http://schemas.microsoft.com/office/drawing/2014/main" id="{7EB59049-63A0-4C41-969B-67C42A92C3A9}"/>
                      </a:ext>
                    </a:extLst>
                  </p:cNvPr>
                  <p:cNvSpPr txBox="1"/>
                  <p:nvPr/>
                </p:nvSpPr>
                <p:spPr>
                  <a:xfrm>
                    <a:off x="1795365" y="1579560"/>
                    <a:ext cx="1967930" cy="276255"/>
                  </a:xfrm>
                  <a:prstGeom prst="rect">
                    <a:avLst/>
                  </a:prstGeom>
                  <a:noFill/>
                </p:spPr>
                <p:txBody>
                  <a:bodyPr wrap="square" lIns="0" tIns="0" rIns="0" bIns="0" rtlCol="0">
                    <a:spAutoFit/>
                  </a:bodyPr>
                  <a:lstStyle/>
                  <a:p>
                    <a:r>
                      <a:rPr lang="en-US" sz="1600" b="1" dirty="0">
                        <a:solidFill>
                          <a:schemeClr val="bg1"/>
                        </a:solidFill>
                      </a:rPr>
                      <a:t>Over week</a:t>
                    </a:r>
                  </a:p>
                </p:txBody>
              </p:sp>
              <p:sp>
                <p:nvSpPr>
                  <p:cNvPr id="56" name="TextBox 55">
                    <a:extLst>
                      <a:ext uri="{FF2B5EF4-FFF2-40B4-BE49-F238E27FC236}">
                        <a16:creationId xmlns:a16="http://schemas.microsoft.com/office/drawing/2014/main" id="{E2715F29-ACC8-4611-962A-0DC0445E5E16}"/>
                      </a:ext>
                    </a:extLst>
                  </p:cNvPr>
                  <p:cNvSpPr txBox="1"/>
                  <p:nvPr/>
                </p:nvSpPr>
                <p:spPr>
                  <a:xfrm>
                    <a:off x="2078555" y="1114347"/>
                    <a:ext cx="73" cy="552511"/>
                  </a:xfrm>
                  <a:prstGeom prst="rect">
                    <a:avLst/>
                  </a:prstGeom>
                  <a:noFill/>
                </p:spPr>
                <p:txBody>
                  <a:bodyPr wrap="none" lIns="0" tIns="0" rIns="0" bIns="0" rtlCol="0">
                    <a:spAutoFit/>
                  </a:bodyPr>
                  <a:lstStyle/>
                  <a:p>
                    <a:endParaRPr lang="en-US" sz="3200" b="1" dirty="0">
                      <a:solidFill>
                        <a:schemeClr val="bg1"/>
                      </a:solidFill>
                    </a:endParaRPr>
                  </a:p>
                </p:txBody>
              </p:sp>
            </p:grpSp>
            <p:sp>
              <p:nvSpPr>
                <p:cNvPr id="53" name="Oval 52">
                  <a:extLst>
                    <a:ext uri="{FF2B5EF4-FFF2-40B4-BE49-F238E27FC236}">
                      <a16:creationId xmlns:a16="http://schemas.microsoft.com/office/drawing/2014/main" id="{FB2CEAF2-D4A3-4E99-942A-C716E4B3FCE1}"/>
                    </a:ext>
                  </a:extLst>
                </p:cNvPr>
                <p:cNvSpPr/>
                <p:nvPr/>
              </p:nvSpPr>
              <p:spPr>
                <a:xfrm>
                  <a:off x="7096607" y="1855920"/>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pic>
          <p:nvPicPr>
            <p:cNvPr id="41" name="Graphic 40" descr="Snowflake with solid fill">
              <a:extLst>
                <a:ext uri="{FF2B5EF4-FFF2-40B4-BE49-F238E27FC236}">
                  <a16:creationId xmlns:a16="http://schemas.microsoft.com/office/drawing/2014/main" id="{B82A0542-0009-44E3-9135-E40D4E9628D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99453" y="1877750"/>
              <a:ext cx="670794" cy="670794"/>
            </a:xfrm>
            <a:prstGeom prst="rect">
              <a:avLst/>
            </a:prstGeom>
          </p:spPr>
        </p:pic>
        <p:sp>
          <p:nvSpPr>
            <p:cNvPr id="42" name="TextBox 41">
              <a:extLst>
                <a:ext uri="{FF2B5EF4-FFF2-40B4-BE49-F238E27FC236}">
                  <a16:creationId xmlns:a16="http://schemas.microsoft.com/office/drawing/2014/main" id="{DDAE24DD-4FE1-4CCA-8E36-0ADB6ACA90B9}"/>
                </a:ext>
              </a:extLst>
            </p:cNvPr>
            <p:cNvSpPr txBox="1"/>
            <p:nvPr/>
          </p:nvSpPr>
          <p:spPr>
            <a:xfrm>
              <a:off x="915654" y="1841688"/>
              <a:ext cx="859210" cy="492443"/>
            </a:xfrm>
            <a:prstGeom prst="rect">
              <a:avLst/>
            </a:prstGeom>
            <a:noFill/>
          </p:spPr>
          <p:txBody>
            <a:bodyPr wrap="none" lIns="0" tIns="0" rIns="0" bIns="0" rtlCol="0">
              <a:spAutoFit/>
            </a:bodyPr>
            <a:lstStyle/>
            <a:p>
              <a:r>
                <a:rPr lang="en-US" sz="3200" b="1" dirty="0">
                  <a:solidFill>
                    <a:schemeClr val="bg1"/>
                  </a:solidFill>
                </a:rPr>
                <a:t>Sales</a:t>
              </a:r>
            </a:p>
          </p:txBody>
        </p:sp>
      </p:grpSp>
    </p:spTree>
    <p:extLst>
      <p:ext uri="{BB962C8B-B14F-4D97-AF65-F5344CB8AC3E}">
        <p14:creationId xmlns:p14="http://schemas.microsoft.com/office/powerpoint/2010/main" val="2681001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80846" cy="307777"/>
          </a:xfrm>
          <a:prstGeom prst="rect">
            <a:avLst/>
          </a:prstGeom>
          <a:noFill/>
        </p:spPr>
        <p:txBody>
          <a:bodyPr wrap="none" rtlCol="0">
            <a:spAutoFit/>
          </a:bodyPr>
          <a:lstStyle/>
          <a:p>
            <a:r>
              <a:rPr lang="en-US" sz="1400" b="1" dirty="0">
                <a:solidFill>
                  <a:schemeClr val="bg1"/>
                </a:solidFill>
              </a:rPr>
              <a:t>4</a:t>
            </a:r>
          </a:p>
        </p:txBody>
      </p:sp>
      <p:sp>
        <p:nvSpPr>
          <p:cNvPr id="150" name="Rectangle 149"/>
          <p:cNvSpPr/>
          <p:nvPr/>
        </p:nvSpPr>
        <p:spPr>
          <a:xfrm>
            <a:off x="6246448" y="1894684"/>
            <a:ext cx="5203812" cy="4239416"/>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3" name="TextBox 82">
            <a:extLst>
              <a:ext uri="{FF2B5EF4-FFF2-40B4-BE49-F238E27FC236}">
                <a16:creationId xmlns:a16="http://schemas.microsoft.com/office/drawing/2014/main" id="{DCD843C5-0DBD-4721-ACAD-288CC256EF82}"/>
              </a:ext>
            </a:extLst>
          </p:cNvPr>
          <p:cNvSpPr txBox="1"/>
          <p:nvPr/>
        </p:nvSpPr>
        <p:spPr>
          <a:xfrm>
            <a:off x="2174253" y="324424"/>
            <a:ext cx="7843494" cy="492443"/>
          </a:xfrm>
          <a:prstGeom prst="rect">
            <a:avLst/>
          </a:prstGeom>
          <a:noFill/>
        </p:spPr>
        <p:txBody>
          <a:bodyPr wrap="square" lIns="0" tIns="0" rIns="0" bIns="0" rtlCol="0">
            <a:spAutoFit/>
          </a:bodyPr>
          <a:lstStyle/>
          <a:p>
            <a:pPr algn="ctr">
              <a:tabLst>
                <a:tab pos="347663" algn="l"/>
              </a:tabLst>
            </a:pPr>
            <a:r>
              <a:rPr lang="en-US" sz="3200" dirty="0">
                <a:solidFill>
                  <a:srgbClr val="30353F"/>
                </a:solidFill>
                <a:latin typeface="+mj-lt"/>
              </a:rPr>
              <a:t>Year of building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10" name="Graphic 9" descr="Bar graph with downward trend with solid fill">
            <a:extLst>
              <a:ext uri="{FF2B5EF4-FFF2-40B4-BE49-F238E27FC236}">
                <a16:creationId xmlns:a16="http://schemas.microsoft.com/office/drawing/2014/main" id="{EA9DD412-BC47-4521-AEAB-CBEAF828229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04205" y="4480355"/>
            <a:ext cx="422449" cy="422449"/>
          </a:xfrm>
          <a:prstGeom prst="rect">
            <a:avLst/>
          </a:prstGeom>
        </p:spPr>
      </p:pic>
      <p:pic>
        <p:nvPicPr>
          <p:cNvPr id="54" name="slide2" descr="Year Built">
            <a:extLst>
              <a:ext uri="{FF2B5EF4-FFF2-40B4-BE49-F238E27FC236}">
                <a16:creationId xmlns:a16="http://schemas.microsoft.com/office/drawing/2014/main" id="{190AF4CD-EE75-4F1D-88EA-A9299DBA11B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2859" t="7756" r="30290"/>
          <a:stretch/>
        </p:blipFill>
        <p:spPr>
          <a:xfrm>
            <a:off x="6161472" y="1515327"/>
            <a:ext cx="5671833" cy="4719987"/>
          </a:xfrm>
          <a:prstGeom prst="rect">
            <a:avLst/>
          </a:prstGeom>
        </p:spPr>
      </p:pic>
      <p:pic>
        <p:nvPicPr>
          <p:cNvPr id="57" name="slide2" descr="Year Built">
            <a:extLst>
              <a:ext uri="{FF2B5EF4-FFF2-40B4-BE49-F238E27FC236}">
                <a16:creationId xmlns:a16="http://schemas.microsoft.com/office/drawing/2014/main" id="{4F319939-4A14-4FED-9F23-E331C19A170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8499" t="7869" r="9" b="79690"/>
          <a:stretch/>
        </p:blipFill>
        <p:spPr>
          <a:xfrm>
            <a:off x="10538316" y="5598708"/>
            <a:ext cx="1348450" cy="636606"/>
          </a:xfrm>
          <a:prstGeom prst="rect">
            <a:avLst/>
          </a:prstGeom>
        </p:spPr>
      </p:pic>
      <p:graphicFrame>
        <p:nvGraphicFramePr>
          <p:cNvPr id="59" name="Chart 58">
            <a:extLst>
              <a:ext uri="{FF2B5EF4-FFF2-40B4-BE49-F238E27FC236}">
                <a16:creationId xmlns:a16="http://schemas.microsoft.com/office/drawing/2014/main" id="{5CFB18C1-0E40-4394-B033-3B816A21D2D3}"/>
              </a:ext>
            </a:extLst>
          </p:cNvPr>
          <p:cNvGraphicFramePr>
            <a:graphicFrameLocks/>
          </p:cNvGraphicFramePr>
          <p:nvPr/>
        </p:nvGraphicFramePr>
        <p:xfrm>
          <a:off x="-82132" y="2890103"/>
          <a:ext cx="5597486" cy="3515269"/>
        </p:xfrm>
        <a:graphic>
          <a:graphicData uri="http://schemas.openxmlformats.org/drawingml/2006/chart">
            <c:chart xmlns:c="http://schemas.openxmlformats.org/drawingml/2006/chart" xmlns:r="http://schemas.openxmlformats.org/officeDocument/2006/relationships" r:id="rId5"/>
          </a:graphicData>
        </a:graphic>
      </p:graphicFrame>
      <p:sp>
        <p:nvSpPr>
          <p:cNvPr id="11" name="TextBox 10">
            <a:extLst>
              <a:ext uri="{FF2B5EF4-FFF2-40B4-BE49-F238E27FC236}">
                <a16:creationId xmlns:a16="http://schemas.microsoft.com/office/drawing/2014/main" id="{42FA4B14-9C80-432C-997D-B3F329A321E6}"/>
              </a:ext>
            </a:extLst>
          </p:cNvPr>
          <p:cNvSpPr txBox="1"/>
          <p:nvPr/>
        </p:nvSpPr>
        <p:spPr>
          <a:xfrm>
            <a:off x="1256481" y="2660466"/>
            <a:ext cx="3102015" cy="261610"/>
          </a:xfrm>
          <a:prstGeom prst="rect">
            <a:avLst/>
          </a:prstGeom>
          <a:noFill/>
        </p:spPr>
        <p:txBody>
          <a:bodyPr wrap="square" rtlCol="0">
            <a:spAutoFit/>
          </a:bodyPr>
          <a:lstStyle/>
          <a:p>
            <a:r>
              <a:rPr lang="en-US" sz="1100" b="1" dirty="0"/>
              <a:t>Average difference to house building year </a:t>
            </a:r>
          </a:p>
        </p:txBody>
      </p:sp>
      <p:grpSp>
        <p:nvGrpSpPr>
          <p:cNvPr id="19" name="Group 18">
            <a:extLst>
              <a:ext uri="{FF2B5EF4-FFF2-40B4-BE49-F238E27FC236}">
                <a16:creationId xmlns:a16="http://schemas.microsoft.com/office/drawing/2014/main" id="{E998352D-3BF3-4256-8629-7E4A82DA0B93}"/>
              </a:ext>
            </a:extLst>
          </p:cNvPr>
          <p:cNvGrpSpPr/>
          <p:nvPr/>
        </p:nvGrpSpPr>
        <p:grpSpPr>
          <a:xfrm>
            <a:off x="923368" y="1185449"/>
            <a:ext cx="2729361" cy="1241956"/>
            <a:chOff x="7096607" y="1833513"/>
            <a:chExt cx="2751193" cy="1229887"/>
          </a:xfrm>
        </p:grpSpPr>
        <p:sp>
          <p:nvSpPr>
            <p:cNvPr id="22" name="TextBox 21">
              <a:extLst>
                <a:ext uri="{FF2B5EF4-FFF2-40B4-BE49-F238E27FC236}">
                  <a16:creationId xmlns:a16="http://schemas.microsoft.com/office/drawing/2014/main" id="{5F8B06E5-411D-46B9-8563-2450FC1B4423}"/>
                </a:ext>
              </a:extLst>
            </p:cNvPr>
            <p:cNvSpPr txBox="1"/>
            <p:nvPr/>
          </p:nvSpPr>
          <p:spPr>
            <a:xfrm>
              <a:off x="7183841" y="2636700"/>
              <a:ext cx="2418781" cy="426700"/>
            </a:xfrm>
            <a:prstGeom prst="rect">
              <a:avLst/>
            </a:prstGeom>
            <a:noFill/>
          </p:spPr>
          <p:txBody>
            <a:bodyPr wrap="square" lIns="0" tIns="0" rIns="0" bIns="0" rtlCol="0">
              <a:spAutoFit/>
            </a:bodyPr>
            <a:lstStyle/>
            <a:p>
              <a:r>
                <a:rPr lang="en-US" sz="1400" dirty="0">
                  <a:solidFill>
                    <a:srgbClr val="30353F"/>
                  </a:solidFill>
                </a:rPr>
                <a:t>The older building is, the higher  price difference in </a:t>
              </a:r>
            </a:p>
          </p:txBody>
        </p:sp>
        <p:grpSp>
          <p:nvGrpSpPr>
            <p:cNvPr id="23" name="Group 22">
              <a:extLst>
                <a:ext uri="{FF2B5EF4-FFF2-40B4-BE49-F238E27FC236}">
                  <a16:creationId xmlns:a16="http://schemas.microsoft.com/office/drawing/2014/main" id="{E0C91E3D-8BB6-4975-9925-D9BE65F69A32}"/>
                </a:ext>
              </a:extLst>
            </p:cNvPr>
            <p:cNvGrpSpPr/>
            <p:nvPr/>
          </p:nvGrpSpPr>
          <p:grpSpPr>
            <a:xfrm>
              <a:off x="7096607" y="1833513"/>
              <a:ext cx="2751193" cy="725374"/>
              <a:chOff x="7096607" y="1833513"/>
              <a:chExt cx="2751193" cy="725374"/>
            </a:xfrm>
          </p:grpSpPr>
          <p:sp>
            <p:nvSpPr>
              <p:cNvPr id="24" name="Rectangle 23">
                <a:extLst>
                  <a:ext uri="{FF2B5EF4-FFF2-40B4-BE49-F238E27FC236}">
                    <a16:creationId xmlns:a16="http://schemas.microsoft.com/office/drawing/2014/main" id="{61ACC816-376D-4221-A237-2C403A7B10BD}"/>
                  </a:ext>
                </a:extLst>
              </p:cNvPr>
              <p:cNvSpPr/>
              <p:nvPr/>
            </p:nvSpPr>
            <p:spPr>
              <a:xfrm>
                <a:off x="7419908" y="1854387"/>
                <a:ext cx="2427892"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A3D04BA-C078-41DC-9951-09B0D98BB8F2}"/>
                  </a:ext>
                </a:extLst>
              </p:cNvPr>
              <p:cNvSpPr/>
              <p:nvPr/>
            </p:nvSpPr>
            <p:spPr>
              <a:xfrm>
                <a:off x="7407856" y="1833513"/>
                <a:ext cx="2427892"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A1A4D133-61CC-4158-B683-90E5DB993581}"/>
                  </a:ext>
                </a:extLst>
              </p:cNvPr>
              <p:cNvSpPr/>
              <p:nvPr/>
            </p:nvSpPr>
            <p:spPr>
              <a:xfrm>
                <a:off x="7098975" y="1850399"/>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BE00B6E1-5C2C-4EE9-B6A5-B01531CA89C4}"/>
                  </a:ext>
                </a:extLst>
              </p:cNvPr>
              <p:cNvGrpSpPr/>
              <p:nvPr/>
            </p:nvGrpSpPr>
            <p:grpSpPr>
              <a:xfrm>
                <a:off x="7280450" y="2103767"/>
                <a:ext cx="340015" cy="193164"/>
                <a:chOff x="3283332" y="3275035"/>
                <a:chExt cx="479215" cy="272245"/>
              </a:xfrm>
            </p:grpSpPr>
            <p:sp>
              <p:nvSpPr>
                <p:cNvPr id="34" name="Freeform 11">
                  <a:extLst>
                    <a:ext uri="{FF2B5EF4-FFF2-40B4-BE49-F238E27FC236}">
                      <a16:creationId xmlns:a16="http://schemas.microsoft.com/office/drawing/2014/main" id="{6C413A36-6B73-4534-8808-0B60919030CC}"/>
                    </a:ext>
                  </a:extLst>
                </p:cNvPr>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12">
                  <a:extLst>
                    <a:ext uri="{FF2B5EF4-FFF2-40B4-BE49-F238E27FC236}">
                      <a16:creationId xmlns:a16="http://schemas.microsoft.com/office/drawing/2014/main" id="{5FF842AB-EDCD-42D9-8BBE-4CE1F5AD192F}"/>
                    </a:ext>
                  </a:extLst>
                </p:cNvPr>
                <p:cNvSpPr>
                  <a:spLocks noEditPoints="1"/>
                </p:cNvSpPr>
                <p:nvPr/>
              </p:nvSpPr>
              <p:spPr bwMode="auto">
                <a:xfrm>
                  <a:off x="3381244" y="3337126"/>
                  <a:ext cx="282593"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Freeform 13">
                  <a:extLst>
                    <a:ext uri="{FF2B5EF4-FFF2-40B4-BE49-F238E27FC236}">
                      <a16:creationId xmlns:a16="http://schemas.microsoft.com/office/drawing/2014/main" id="{A1768886-BF1F-4EB3-942F-1D8977F6C932}"/>
                    </a:ext>
                  </a:extLst>
                </p:cNvPr>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14">
                  <a:extLst>
                    <a:ext uri="{FF2B5EF4-FFF2-40B4-BE49-F238E27FC236}">
                      <a16:creationId xmlns:a16="http://schemas.microsoft.com/office/drawing/2014/main" id="{503A970C-7415-4D6A-B8B3-C8DDAA6ADA07}"/>
                    </a:ext>
                  </a:extLst>
                </p:cNvPr>
                <p:cNvSpPr>
                  <a:spLocks noEditPoints="1"/>
                </p:cNvSpPr>
                <p:nvPr/>
              </p:nvSpPr>
              <p:spPr bwMode="auto">
                <a:xfrm>
                  <a:off x="3518958" y="3368967"/>
                  <a:ext cx="61294"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8" name="Group 27">
                <a:extLst>
                  <a:ext uri="{FF2B5EF4-FFF2-40B4-BE49-F238E27FC236}">
                    <a16:creationId xmlns:a16="http://schemas.microsoft.com/office/drawing/2014/main" id="{FF54EB9C-2036-45C4-8990-83CC9F9FAA37}"/>
                  </a:ext>
                </a:extLst>
              </p:cNvPr>
              <p:cNvGrpSpPr/>
              <p:nvPr/>
            </p:nvGrpSpPr>
            <p:grpSpPr>
              <a:xfrm>
                <a:off x="7858761" y="1843823"/>
                <a:ext cx="1348777" cy="658873"/>
                <a:chOff x="1809657" y="1114347"/>
                <a:chExt cx="1513301" cy="739242"/>
              </a:xfrm>
            </p:grpSpPr>
            <p:sp>
              <p:nvSpPr>
                <p:cNvPr id="30" name="TextBox 29">
                  <a:extLst>
                    <a:ext uri="{FF2B5EF4-FFF2-40B4-BE49-F238E27FC236}">
                      <a16:creationId xmlns:a16="http://schemas.microsoft.com/office/drawing/2014/main" id="{327D2C31-2776-4E0F-A9C6-0F07311629E2}"/>
                    </a:ext>
                  </a:extLst>
                </p:cNvPr>
                <p:cNvSpPr txBox="1"/>
                <p:nvPr/>
              </p:nvSpPr>
              <p:spPr>
                <a:xfrm>
                  <a:off x="1809657" y="1143237"/>
                  <a:ext cx="1506541" cy="547142"/>
                </a:xfrm>
                <a:prstGeom prst="rect">
                  <a:avLst/>
                </a:prstGeom>
                <a:noFill/>
              </p:spPr>
              <p:txBody>
                <a:bodyPr wrap="none" lIns="0" tIns="0" rIns="0" bIns="0" rtlCol="0">
                  <a:spAutoFit/>
                </a:bodyPr>
                <a:lstStyle/>
                <a:p>
                  <a:r>
                    <a:rPr lang="en-US" sz="3200" b="1" dirty="0">
                      <a:solidFill>
                        <a:schemeClr val="bg1"/>
                      </a:solidFill>
                    </a:rPr>
                    <a:t>General</a:t>
                  </a:r>
                </a:p>
              </p:txBody>
            </p:sp>
            <p:sp>
              <p:nvSpPr>
                <p:cNvPr id="31" name="TextBox 30">
                  <a:extLst>
                    <a:ext uri="{FF2B5EF4-FFF2-40B4-BE49-F238E27FC236}">
                      <a16:creationId xmlns:a16="http://schemas.microsoft.com/office/drawing/2014/main" id="{944B667C-E66B-4952-8796-C22054674009}"/>
                    </a:ext>
                  </a:extLst>
                </p:cNvPr>
                <p:cNvSpPr txBox="1"/>
                <p:nvPr/>
              </p:nvSpPr>
              <p:spPr>
                <a:xfrm>
                  <a:off x="1873551" y="1577334"/>
                  <a:ext cx="1449407" cy="276255"/>
                </a:xfrm>
                <a:prstGeom prst="rect">
                  <a:avLst/>
                </a:prstGeom>
                <a:noFill/>
              </p:spPr>
              <p:txBody>
                <a:bodyPr wrap="square" lIns="0" tIns="0" rIns="0" bIns="0" rtlCol="0">
                  <a:spAutoFit/>
                </a:bodyPr>
                <a:lstStyle/>
                <a:p>
                  <a:r>
                    <a:rPr lang="en-US" sz="1600" b="1" dirty="0">
                      <a:solidFill>
                        <a:schemeClr val="bg1"/>
                      </a:solidFill>
                    </a:rPr>
                    <a:t>Tendency:</a:t>
                  </a:r>
                </a:p>
              </p:txBody>
            </p:sp>
            <p:sp>
              <p:nvSpPr>
                <p:cNvPr id="32" name="TextBox 31">
                  <a:extLst>
                    <a:ext uri="{FF2B5EF4-FFF2-40B4-BE49-F238E27FC236}">
                      <a16:creationId xmlns:a16="http://schemas.microsoft.com/office/drawing/2014/main" id="{EB500D29-A58A-478F-84D0-3B4AA65484D2}"/>
                    </a:ext>
                  </a:extLst>
                </p:cNvPr>
                <p:cNvSpPr txBox="1"/>
                <p:nvPr/>
              </p:nvSpPr>
              <p:spPr>
                <a:xfrm>
                  <a:off x="2078555" y="1114347"/>
                  <a:ext cx="74" cy="547143"/>
                </a:xfrm>
                <a:prstGeom prst="rect">
                  <a:avLst/>
                </a:prstGeom>
                <a:noFill/>
              </p:spPr>
              <p:txBody>
                <a:bodyPr wrap="none" lIns="0" tIns="0" rIns="0" bIns="0" rtlCol="0">
                  <a:spAutoFit/>
                </a:bodyPr>
                <a:lstStyle/>
                <a:p>
                  <a:endParaRPr lang="en-US" sz="3200" b="1" dirty="0">
                    <a:solidFill>
                      <a:schemeClr val="bg1"/>
                    </a:solidFill>
                  </a:endParaRPr>
                </a:p>
              </p:txBody>
            </p:sp>
          </p:grpSp>
          <p:sp>
            <p:nvSpPr>
              <p:cNvPr id="29" name="Oval 28">
                <a:extLst>
                  <a:ext uri="{FF2B5EF4-FFF2-40B4-BE49-F238E27FC236}">
                    <a16:creationId xmlns:a16="http://schemas.microsoft.com/office/drawing/2014/main" id="{D19AA193-B671-492E-AC36-2BCEE66E3C38}"/>
                  </a:ext>
                </a:extLst>
              </p:cNvPr>
              <p:cNvSpPr/>
              <p:nvPr/>
            </p:nvSpPr>
            <p:spPr>
              <a:xfrm>
                <a:off x="7096607" y="1855920"/>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TextBox 1">
            <a:extLst>
              <a:ext uri="{FF2B5EF4-FFF2-40B4-BE49-F238E27FC236}">
                <a16:creationId xmlns:a16="http://schemas.microsoft.com/office/drawing/2014/main" id="{A40A78E2-9D46-49AA-930B-4C52FFFA4FB6}"/>
              </a:ext>
            </a:extLst>
          </p:cNvPr>
          <p:cNvSpPr txBox="1"/>
          <p:nvPr/>
        </p:nvSpPr>
        <p:spPr>
          <a:xfrm rot="16200000">
            <a:off x="-111057" y="4451119"/>
            <a:ext cx="1428596" cy="276999"/>
          </a:xfrm>
          <a:prstGeom prst="rect">
            <a:avLst/>
          </a:prstGeom>
          <a:noFill/>
        </p:spPr>
        <p:txBody>
          <a:bodyPr wrap="none" rtlCol="0">
            <a:spAutoFit/>
          </a:bodyPr>
          <a:lstStyle/>
          <a:p>
            <a:r>
              <a:rPr lang="en-US" sz="1200" dirty="0"/>
              <a:t>Average difference </a:t>
            </a:r>
          </a:p>
        </p:txBody>
      </p:sp>
      <p:sp>
        <p:nvSpPr>
          <p:cNvPr id="3" name="TextBox 2">
            <a:extLst>
              <a:ext uri="{FF2B5EF4-FFF2-40B4-BE49-F238E27FC236}">
                <a16:creationId xmlns:a16="http://schemas.microsoft.com/office/drawing/2014/main" id="{98EF1D4F-DE4A-468C-B67D-8F8B03D5F887}"/>
              </a:ext>
            </a:extLst>
          </p:cNvPr>
          <p:cNvSpPr txBox="1"/>
          <p:nvPr/>
        </p:nvSpPr>
        <p:spPr>
          <a:xfrm rot="5400000">
            <a:off x="4417680" y="4509237"/>
            <a:ext cx="813300" cy="276999"/>
          </a:xfrm>
          <a:prstGeom prst="rect">
            <a:avLst/>
          </a:prstGeom>
          <a:noFill/>
        </p:spPr>
        <p:txBody>
          <a:bodyPr wrap="none" rtlCol="0">
            <a:spAutoFit/>
          </a:bodyPr>
          <a:lstStyle/>
          <a:p>
            <a:r>
              <a:rPr lang="en-US" sz="1200" dirty="0"/>
              <a:t>Year built </a:t>
            </a:r>
          </a:p>
        </p:txBody>
      </p:sp>
    </p:spTree>
    <p:extLst>
      <p:ext uri="{BB962C8B-B14F-4D97-AF65-F5344CB8AC3E}">
        <p14:creationId xmlns:p14="http://schemas.microsoft.com/office/powerpoint/2010/main" val="3713697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80846" cy="307777"/>
          </a:xfrm>
          <a:prstGeom prst="rect">
            <a:avLst/>
          </a:prstGeom>
          <a:noFill/>
        </p:spPr>
        <p:txBody>
          <a:bodyPr wrap="none" rtlCol="0">
            <a:spAutoFit/>
          </a:bodyPr>
          <a:lstStyle/>
          <a:p>
            <a:r>
              <a:rPr lang="en-US" sz="1400" b="1" dirty="0">
                <a:solidFill>
                  <a:schemeClr val="bg1"/>
                </a:solidFill>
              </a:rPr>
              <a:t>4</a:t>
            </a:r>
          </a:p>
        </p:txBody>
      </p:sp>
      <p:sp>
        <p:nvSpPr>
          <p:cNvPr id="150" name="Rectangle 149"/>
          <p:cNvSpPr/>
          <p:nvPr/>
        </p:nvSpPr>
        <p:spPr>
          <a:xfrm>
            <a:off x="6246448" y="1894684"/>
            <a:ext cx="5203812" cy="4239416"/>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3" name="TextBox 82">
            <a:extLst>
              <a:ext uri="{FF2B5EF4-FFF2-40B4-BE49-F238E27FC236}">
                <a16:creationId xmlns:a16="http://schemas.microsoft.com/office/drawing/2014/main" id="{DCD843C5-0DBD-4721-ACAD-288CC256EF82}"/>
              </a:ext>
            </a:extLst>
          </p:cNvPr>
          <p:cNvSpPr txBox="1"/>
          <p:nvPr/>
        </p:nvSpPr>
        <p:spPr>
          <a:xfrm>
            <a:off x="2174253" y="324424"/>
            <a:ext cx="7843494" cy="492443"/>
          </a:xfrm>
          <a:prstGeom prst="rect">
            <a:avLst/>
          </a:prstGeom>
          <a:noFill/>
        </p:spPr>
        <p:txBody>
          <a:bodyPr wrap="square" lIns="0" tIns="0" rIns="0" bIns="0" rtlCol="0">
            <a:spAutoFit/>
          </a:bodyPr>
          <a:lstStyle/>
          <a:p>
            <a:pPr algn="ctr">
              <a:tabLst>
                <a:tab pos="347663" algn="l"/>
              </a:tabLst>
            </a:pPr>
            <a:r>
              <a:rPr lang="en-US" sz="3200" dirty="0">
                <a:solidFill>
                  <a:srgbClr val="30353F"/>
                </a:solidFill>
                <a:latin typeface="+mj-lt"/>
              </a:rPr>
              <a:t>Year of building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10" name="Graphic 9" descr="Bar graph with downward trend with solid fill">
            <a:extLst>
              <a:ext uri="{FF2B5EF4-FFF2-40B4-BE49-F238E27FC236}">
                <a16:creationId xmlns:a16="http://schemas.microsoft.com/office/drawing/2014/main" id="{EA9DD412-BC47-4521-AEAB-CBEAF828229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04205" y="4480355"/>
            <a:ext cx="422449" cy="422449"/>
          </a:xfrm>
          <a:prstGeom prst="rect">
            <a:avLst/>
          </a:prstGeom>
        </p:spPr>
      </p:pic>
      <p:grpSp>
        <p:nvGrpSpPr>
          <p:cNvPr id="19" name="Group 18">
            <a:extLst>
              <a:ext uri="{FF2B5EF4-FFF2-40B4-BE49-F238E27FC236}">
                <a16:creationId xmlns:a16="http://schemas.microsoft.com/office/drawing/2014/main" id="{E998352D-3BF3-4256-8629-7E4A82DA0B93}"/>
              </a:ext>
            </a:extLst>
          </p:cNvPr>
          <p:cNvGrpSpPr/>
          <p:nvPr/>
        </p:nvGrpSpPr>
        <p:grpSpPr>
          <a:xfrm>
            <a:off x="923368" y="1185449"/>
            <a:ext cx="2729361" cy="4708067"/>
            <a:chOff x="7096607" y="1833513"/>
            <a:chExt cx="2751193" cy="4662309"/>
          </a:xfrm>
        </p:grpSpPr>
        <p:sp>
          <p:nvSpPr>
            <p:cNvPr id="22" name="TextBox 21">
              <a:extLst>
                <a:ext uri="{FF2B5EF4-FFF2-40B4-BE49-F238E27FC236}">
                  <a16:creationId xmlns:a16="http://schemas.microsoft.com/office/drawing/2014/main" id="{5F8B06E5-411D-46B9-8563-2450FC1B4423}"/>
                </a:ext>
              </a:extLst>
            </p:cNvPr>
            <p:cNvSpPr txBox="1"/>
            <p:nvPr/>
          </p:nvSpPr>
          <p:spPr>
            <a:xfrm>
              <a:off x="7280450" y="2655527"/>
              <a:ext cx="2418781" cy="3840295"/>
            </a:xfrm>
            <a:prstGeom prst="rect">
              <a:avLst/>
            </a:prstGeom>
            <a:noFill/>
          </p:spPr>
          <p:txBody>
            <a:bodyPr wrap="square" lIns="0" tIns="0" rIns="0" bIns="0" rtlCol="0">
              <a:spAutoFit/>
            </a:bodyPr>
            <a:lstStyle/>
            <a:p>
              <a:r>
                <a:rPr lang="en-US" sz="1400" dirty="0">
                  <a:solidFill>
                    <a:srgbClr val="30353F"/>
                  </a:solidFill>
                </a:rPr>
                <a:t>As we can understand from the graph on the previous slide average difference between renovated and not renovated housing spread a lot. From the spikes on the graph, we can say that there are other factors that are influencing this matric. </a:t>
              </a:r>
            </a:p>
            <a:p>
              <a:endParaRPr lang="en-US" sz="1400" dirty="0">
                <a:solidFill>
                  <a:srgbClr val="30353F"/>
                </a:solidFill>
              </a:endParaRPr>
            </a:p>
            <a:p>
              <a:r>
                <a:rPr lang="en-US" sz="1400" dirty="0">
                  <a:solidFill>
                    <a:srgbClr val="30353F"/>
                  </a:solidFill>
                </a:rPr>
                <a:t>On the map given on this slide, we can see an area of our interest – districts where the average difference is higher than 30 %</a:t>
              </a:r>
            </a:p>
            <a:p>
              <a:endParaRPr lang="en-US" sz="1400" dirty="0">
                <a:solidFill>
                  <a:srgbClr val="30353F"/>
                </a:solidFill>
              </a:endParaRPr>
            </a:p>
            <a:p>
              <a:r>
                <a:rPr lang="en-US" sz="1400" dirty="0">
                  <a:solidFill>
                    <a:srgbClr val="30353F"/>
                  </a:solidFill>
                </a:rPr>
                <a:t>For the next steps, we will be working only with these locations.</a:t>
              </a:r>
            </a:p>
          </p:txBody>
        </p:sp>
        <p:grpSp>
          <p:nvGrpSpPr>
            <p:cNvPr id="23" name="Group 22">
              <a:extLst>
                <a:ext uri="{FF2B5EF4-FFF2-40B4-BE49-F238E27FC236}">
                  <a16:creationId xmlns:a16="http://schemas.microsoft.com/office/drawing/2014/main" id="{E0C91E3D-8BB6-4975-9925-D9BE65F69A32}"/>
                </a:ext>
              </a:extLst>
            </p:cNvPr>
            <p:cNvGrpSpPr/>
            <p:nvPr/>
          </p:nvGrpSpPr>
          <p:grpSpPr>
            <a:xfrm>
              <a:off x="7096607" y="1833513"/>
              <a:ext cx="2751193" cy="725374"/>
              <a:chOff x="7096607" y="1833513"/>
              <a:chExt cx="2751193" cy="725374"/>
            </a:xfrm>
          </p:grpSpPr>
          <p:sp>
            <p:nvSpPr>
              <p:cNvPr id="24" name="Rectangle 23">
                <a:extLst>
                  <a:ext uri="{FF2B5EF4-FFF2-40B4-BE49-F238E27FC236}">
                    <a16:creationId xmlns:a16="http://schemas.microsoft.com/office/drawing/2014/main" id="{61ACC816-376D-4221-A237-2C403A7B10BD}"/>
                  </a:ext>
                </a:extLst>
              </p:cNvPr>
              <p:cNvSpPr/>
              <p:nvPr/>
            </p:nvSpPr>
            <p:spPr>
              <a:xfrm>
                <a:off x="7419908" y="1854387"/>
                <a:ext cx="2427892"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A3D04BA-C078-41DC-9951-09B0D98BB8F2}"/>
                  </a:ext>
                </a:extLst>
              </p:cNvPr>
              <p:cNvSpPr/>
              <p:nvPr/>
            </p:nvSpPr>
            <p:spPr>
              <a:xfrm>
                <a:off x="7407856" y="1833513"/>
                <a:ext cx="2427892"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A1A4D133-61CC-4158-B683-90E5DB993581}"/>
                  </a:ext>
                </a:extLst>
              </p:cNvPr>
              <p:cNvSpPr/>
              <p:nvPr/>
            </p:nvSpPr>
            <p:spPr>
              <a:xfrm>
                <a:off x="7098975" y="1850399"/>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BE00B6E1-5C2C-4EE9-B6A5-B01531CA89C4}"/>
                  </a:ext>
                </a:extLst>
              </p:cNvPr>
              <p:cNvGrpSpPr/>
              <p:nvPr/>
            </p:nvGrpSpPr>
            <p:grpSpPr>
              <a:xfrm>
                <a:off x="7280450" y="2103767"/>
                <a:ext cx="340015" cy="193164"/>
                <a:chOff x="3283332" y="3275035"/>
                <a:chExt cx="479215" cy="272245"/>
              </a:xfrm>
            </p:grpSpPr>
            <p:sp>
              <p:nvSpPr>
                <p:cNvPr id="34" name="Freeform 11">
                  <a:extLst>
                    <a:ext uri="{FF2B5EF4-FFF2-40B4-BE49-F238E27FC236}">
                      <a16:creationId xmlns:a16="http://schemas.microsoft.com/office/drawing/2014/main" id="{6C413A36-6B73-4534-8808-0B60919030CC}"/>
                    </a:ext>
                  </a:extLst>
                </p:cNvPr>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12">
                  <a:extLst>
                    <a:ext uri="{FF2B5EF4-FFF2-40B4-BE49-F238E27FC236}">
                      <a16:creationId xmlns:a16="http://schemas.microsoft.com/office/drawing/2014/main" id="{5FF842AB-EDCD-42D9-8BBE-4CE1F5AD192F}"/>
                    </a:ext>
                  </a:extLst>
                </p:cNvPr>
                <p:cNvSpPr>
                  <a:spLocks noEditPoints="1"/>
                </p:cNvSpPr>
                <p:nvPr/>
              </p:nvSpPr>
              <p:spPr bwMode="auto">
                <a:xfrm>
                  <a:off x="3381244" y="3337126"/>
                  <a:ext cx="282593"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Freeform 13">
                  <a:extLst>
                    <a:ext uri="{FF2B5EF4-FFF2-40B4-BE49-F238E27FC236}">
                      <a16:creationId xmlns:a16="http://schemas.microsoft.com/office/drawing/2014/main" id="{A1768886-BF1F-4EB3-942F-1D8977F6C932}"/>
                    </a:ext>
                  </a:extLst>
                </p:cNvPr>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14">
                  <a:extLst>
                    <a:ext uri="{FF2B5EF4-FFF2-40B4-BE49-F238E27FC236}">
                      <a16:creationId xmlns:a16="http://schemas.microsoft.com/office/drawing/2014/main" id="{503A970C-7415-4D6A-B8B3-C8DDAA6ADA07}"/>
                    </a:ext>
                  </a:extLst>
                </p:cNvPr>
                <p:cNvSpPr>
                  <a:spLocks noEditPoints="1"/>
                </p:cNvSpPr>
                <p:nvPr/>
              </p:nvSpPr>
              <p:spPr bwMode="auto">
                <a:xfrm>
                  <a:off x="3518958" y="3368967"/>
                  <a:ext cx="61294"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8" name="Group 27">
                <a:extLst>
                  <a:ext uri="{FF2B5EF4-FFF2-40B4-BE49-F238E27FC236}">
                    <a16:creationId xmlns:a16="http://schemas.microsoft.com/office/drawing/2014/main" id="{FF54EB9C-2036-45C4-8990-83CC9F9FAA37}"/>
                  </a:ext>
                </a:extLst>
              </p:cNvPr>
              <p:cNvGrpSpPr/>
              <p:nvPr/>
            </p:nvGrpSpPr>
            <p:grpSpPr>
              <a:xfrm>
                <a:off x="7858761" y="1843823"/>
                <a:ext cx="1348777" cy="658873"/>
                <a:chOff x="1809657" y="1114347"/>
                <a:chExt cx="1513301" cy="739242"/>
              </a:xfrm>
            </p:grpSpPr>
            <p:sp>
              <p:nvSpPr>
                <p:cNvPr id="30" name="TextBox 29">
                  <a:extLst>
                    <a:ext uri="{FF2B5EF4-FFF2-40B4-BE49-F238E27FC236}">
                      <a16:creationId xmlns:a16="http://schemas.microsoft.com/office/drawing/2014/main" id="{327D2C31-2776-4E0F-A9C6-0F07311629E2}"/>
                    </a:ext>
                  </a:extLst>
                </p:cNvPr>
                <p:cNvSpPr txBox="1"/>
                <p:nvPr/>
              </p:nvSpPr>
              <p:spPr>
                <a:xfrm>
                  <a:off x="1809657" y="1143237"/>
                  <a:ext cx="1506541" cy="547142"/>
                </a:xfrm>
                <a:prstGeom prst="rect">
                  <a:avLst/>
                </a:prstGeom>
                <a:noFill/>
              </p:spPr>
              <p:txBody>
                <a:bodyPr wrap="none" lIns="0" tIns="0" rIns="0" bIns="0" rtlCol="0">
                  <a:spAutoFit/>
                </a:bodyPr>
                <a:lstStyle/>
                <a:p>
                  <a:r>
                    <a:rPr lang="en-US" sz="3200" b="1" dirty="0">
                      <a:solidFill>
                        <a:schemeClr val="bg1"/>
                      </a:solidFill>
                    </a:rPr>
                    <a:t>General</a:t>
                  </a:r>
                </a:p>
              </p:txBody>
            </p:sp>
            <p:sp>
              <p:nvSpPr>
                <p:cNvPr id="31" name="TextBox 30">
                  <a:extLst>
                    <a:ext uri="{FF2B5EF4-FFF2-40B4-BE49-F238E27FC236}">
                      <a16:creationId xmlns:a16="http://schemas.microsoft.com/office/drawing/2014/main" id="{944B667C-E66B-4952-8796-C22054674009}"/>
                    </a:ext>
                  </a:extLst>
                </p:cNvPr>
                <p:cNvSpPr txBox="1"/>
                <p:nvPr/>
              </p:nvSpPr>
              <p:spPr>
                <a:xfrm>
                  <a:off x="1873551" y="1577334"/>
                  <a:ext cx="1449407" cy="276255"/>
                </a:xfrm>
                <a:prstGeom prst="rect">
                  <a:avLst/>
                </a:prstGeom>
                <a:noFill/>
              </p:spPr>
              <p:txBody>
                <a:bodyPr wrap="square" lIns="0" tIns="0" rIns="0" bIns="0" rtlCol="0">
                  <a:spAutoFit/>
                </a:bodyPr>
                <a:lstStyle/>
                <a:p>
                  <a:r>
                    <a:rPr lang="en-US" sz="1600" b="1" dirty="0">
                      <a:solidFill>
                        <a:schemeClr val="bg1"/>
                      </a:solidFill>
                    </a:rPr>
                    <a:t>Tendency:</a:t>
                  </a:r>
                </a:p>
              </p:txBody>
            </p:sp>
            <p:sp>
              <p:nvSpPr>
                <p:cNvPr id="32" name="TextBox 31">
                  <a:extLst>
                    <a:ext uri="{FF2B5EF4-FFF2-40B4-BE49-F238E27FC236}">
                      <a16:creationId xmlns:a16="http://schemas.microsoft.com/office/drawing/2014/main" id="{EB500D29-A58A-478F-84D0-3B4AA65484D2}"/>
                    </a:ext>
                  </a:extLst>
                </p:cNvPr>
                <p:cNvSpPr txBox="1"/>
                <p:nvPr/>
              </p:nvSpPr>
              <p:spPr>
                <a:xfrm>
                  <a:off x="2078555" y="1114347"/>
                  <a:ext cx="74" cy="547143"/>
                </a:xfrm>
                <a:prstGeom prst="rect">
                  <a:avLst/>
                </a:prstGeom>
                <a:noFill/>
              </p:spPr>
              <p:txBody>
                <a:bodyPr wrap="none" lIns="0" tIns="0" rIns="0" bIns="0" rtlCol="0">
                  <a:spAutoFit/>
                </a:bodyPr>
                <a:lstStyle/>
                <a:p>
                  <a:endParaRPr lang="en-US" sz="3200" b="1" dirty="0">
                    <a:solidFill>
                      <a:schemeClr val="bg1"/>
                    </a:solidFill>
                  </a:endParaRPr>
                </a:p>
              </p:txBody>
            </p:sp>
          </p:grpSp>
          <p:sp>
            <p:nvSpPr>
              <p:cNvPr id="29" name="Oval 28">
                <a:extLst>
                  <a:ext uri="{FF2B5EF4-FFF2-40B4-BE49-F238E27FC236}">
                    <a16:creationId xmlns:a16="http://schemas.microsoft.com/office/drawing/2014/main" id="{D19AA193-B671-492E-AC36-2BCEE66E3C38}"/>
                  </a:ext>
                </a:extLst>
              </p:cNvPr>
              <p:cNvSpPr/>
              <p:nvPr/>
            </p:nvSpPr>
            <p:spPr>
              <a:xfrm>
                <a:off x="7096607" y="1855920"/>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pic>
        <p:nvPicPr>
          <p:cNvPr id="33" name="slide2" descr="Sheet 2">
            <a:extLst>
              <a:ext uri="{FF2B5EF4-FFF2-40B4-BE49-F238E27FC236}">
                <a16:creationId xmlns:a16="http://schemas.microsoft.com/office/drawing/2014/main" id="{542BC756-1023-4A28-A2CD-E841E75B322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3069" t="7002" r="34257" b="3284"/>
          <a:stretch/>
        </p:blipFill>
        <p:spPr>
          <a:xfrm>
            <a:off x="6274530" y="1493363"/>
            <a:ext cx="5202820" cy="4751408"/>
          </a:xfrm>
          <a:prstGeom prst="rect">
            <a:avLst/>
          </a:prstGeom>
        </p:spPr>
      </p:pic>
      <p:pic>
        <p:nvPicPr>
          <p:cNvPr id="38" name="slide2" descr="Sheet 2">
            <a:extLst>
              <a:ext uri="{FF2B5EF4-FFF2-40B4-BE49-F238E27FC236}">
                <a16:creationId xmlns:a16="http://schemas.microsoft.com/office/drawing/2014/main" id="{3BC15E46-6E3C-4C5A-A392-51859D49E2C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9145" t="6456" b="81087"/>
          <a:stretch/>
        </p:blipFill>
        <p:spPr>
          <a:xfrm>
            <a:off x="10164736" y="5575558"/>
            <a:ext cx="1323372" cy="659756"/>
          </a:xfrm>
          <a:prstGeom prst="rect">
            <a:avLst/>
          </a:prstGeom>
        </p:spPr>
      </p:pic>
    </p:spTree>
    <p:extLst>
      <p:ext uri="{BB962C8B-B14F-4D97-AF65-F5344CB8AC3E}">
        <p14:creationId xmlns:p14="http://schemas.microsoft.com/office/powerpoint/2010/main" val="2978618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5</a:t>
            </a:r>
          </a:p>
        </p:txBody>
      </p:sp>
      <p:sp>
        <p:nvSpPr>
          <p:cNvPr id="150" name="Rectangle 149"/>
          <p:cNvSpPr/>
          <p:nvPr/>
        </p:nvSpPr>
        <p:spPr>
          <a:xfrm>
            <a:off x="6246448" y="1894684"/>
            <a:ext cx="5203812" cy="4239416"/>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3" name="TextBox 82">
            <a:extLst>
              <a:ext uri="{FF2B5EF4-FFF2-40B4-BE49-F238E27FC236}">
                <a16:creationId xmlns:a16="http://schemas.microsoft.com/office/drawing/2014/main" id="{DCD843C5-0DBD-4721-ACAD-288CC256EF82}"/>
              </a:ext>
            </a:extLst>
          </p:cNvPr>
          <p:cNvSpPr txBox="1"/>
          <p:nvPr/>
        </p:nvSpPr>
        <p:spPr>
          <a:xfrm>
            <a:off x="2174253" y="324424"/>
            <a:ext cx="7843494" cy="492443"/>
          </a:xfrm>
          <a:prstGeom prst="rect">
            <a:avLst/>
          </a:prstGeom>
          <a:noFill/>
        </p:spPr>
        <p:txBody>
          <a:bodyPr wrap="square" lIns="0" tIns="0" rIns="0" bIns="0" rtlCol="0">
            <a:spAutoFit/>
          </a:bodyPr>
          <a:lstStyle/>
          <a:p>
            <a:pPr algn="ctr">
              <a:tabLst>
                <a:tab pos="347663" algn="l"/>
              </a:tabLst>
            </a:pPr>
            <a:r>
              <a:rPr lang="en-US" sz="3200" dirty="0">
                <a:solidFill>
                  <a:srgbClr val="30353F"/>
                </a:solidFill>
                <a:latin typeface="+mj-lt"/>
              </a:rPr>
              <a:t>Year of building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10" name="Graphic 9" descr="Bar graph with downward trend with solid fill">
            <a:extLst>
              <a:ext uri="{FF2B5EF4-FFF2-40B4-BE49-F238E27FC236}">
                <a16:creationId xmlns:a16="http://schemas.microsoft.com/office/drawing/2014/main" id="{EA9DD412-BC47-4521-AEAB-CBEAF828229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04205" y="4480355"/>
            <a:ext cx="422449" cy="422449"/>
          </a:xfrm>
          <a:prstGeom prst="rect">
            <a:avLst/>
          </a:prstGeom>
        </p:spPr>
      </p:pic>
      <p:pic>
        <p:nvPicPr>
          <p:cNvPr id="17" name="slide2" descr="Sheet 8">
            <a:extLst>
              <a:ext uri="{FF2B5EF4-FFF2-40B4-BE49-F238E27FC236}">
                <a16:creationId xmlns:a16="http://schemas.microsoft.com/office/drawing/2014/main" id="{050D197F-32BC-4A64-BC52-753793BB8F6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6818" t="7657" r="36826"/>
          <a:stretch/>
        </p:blipFill>
        <p:spPr>
          <a:xfrm>
            <a:off x="6021849" y="1494258"/>
            <a:ext cx="5631083" cy="4890711"/>
          </a:xfrm>
          <a:prstGeom prst="rect">
            <a:avLst/>
          </a:prstGeom>
        </p:spPr>
      </p:pic>
      <p:pic>
        <p:nvPicPr>
          <p:cNvPr id="18" name="slide2" descr="Sheet 8">
            <a:extLst>
              <a:ext uri="{FF2B5EF4-FFF2-40B4-BE49-F238E27FC236}">
                <a16:creationId xmlns:a16="http://schemas.microsoft.com/office/drawing/2014/main" id="{6B4157D3-971F-4016-91B1-C8FA118E318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9043" t="5799" r="-953" b="80979"/>
          <a:stretch/>
        </p:blipFill>
        <p:spPr>
          <a:xfrm>
            <a:off x="10308440" y="5684700"/>
            <a:ext cx="1446835" cy="700269"/>
          </a:xfrm>
          <a:prstGeom prst="rect">
            <a:avLst/>
          </a:prstGeom>
        </p:spPr>
      </p:pic>
      <p:sp>
        <p:nvSpPr>
          <p:cNvPr id="24" name="Freeform 11">
            <a:extLst>
              <a:ext uri="{FF2B5EF4-FFF2-40B4-BE49-F238E27FC236}">
                <a16:creationId xmlns:a16="http://schemas.microsoft.com/office/drawing/2014/main" id="{05025458-D74A-4424-8AB1-457D7734E3A5}"/>
              </a:ext>
            </a:extLst>
          </p:cNvPr>
          <p:cNvSpPr>
            <a:spLocks noEditPoints="1"/>
          </p:cNvSpPr>
          <p:nvPr/>
        </p:nvSpPr>
        <p:spPr bwMode="auto">
          <a:xfrm>
            <a:off x="2401348" y="2562272"/>
            <a:ext cx="340015" cy="193164"/>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TextBox 24">
            <a:extLst>
              <a:ext uri="{FF2B5EF4-FFF2-40B4-BE49-F238E27FC236}">
                <a16:creationId xmlns:a16="http://schemas.microsoft.com/office/drawing/2014/main" id="{1ACB1260-0598-4FB5-8B99-D86316A1DD45}"/>
              </a:ext>
            </a:extLst>
          </p:cNvPr>
          <p:cNvSpPr txBox="1"/>
          <p:nvPr/>
        </p:nvSpPr>
        <p:spPr>
          <a:xfrm>
            <a:off x="1365431" y="2455803"/>
            <a:ext cx="751809" cy="492443"/>
          </a:xfrm>
          <a:prstGeom prst="rect">
            <a:avLst/>
          </a:prstGeom>
          <a:noFill/>
        </p:spPr>
        <p:txBody>
          <a:bodyPr wrap="none" lIns="0" tIns="0" rIns="0" bIns="0" rtlCol="0">
            <a:spAutoFit/>
          </a:bodyPr>
          <a:lstStyle/>
          <a:p>
            <a:r>
              <a:rPr lang="en-US" sz="3200" b="1" dirty="0">
                <a:solidFill>
                  <a:schemeClr val="bg1"/>
                </a:solidFill>
              </a:rPr>
              <a:t>42%</a:t>
            </a:r>
          </a:p>
        </p:txBody>
      </p:sp>
      <p:grpSp>
        <p:nvGrpSpPr>
          <p:cNvPr id="27" name="Group 26">
            <a:extLst>
              <a:ext uri="{FF2B5EF4-FFF2-40B4-BE49-F238E27FC236}">
                <a16:creationId xmlns:a16="http://schemas.microsoft.com/office/drawing/2014/main" id="{99099C6C-2DE7-4853-BCC0-DE39260AE841}"/>
              </a:ext>
            </a:extLst>
          </p:cNvPr>
          <p:cNvGrpSpPr/>
          <p:nvPr/>
        </p:nvGrpSpPr>
        <p:grpSpPr>
          <a:xfrm>
            <a:off x="652928" y="1419306"/>
            <a:ext cx="4671755" cy="998281"/>
            <a:chOff x="430566" y="1611518"/>
            <a:chExt cx="5011708" cy="1082024"/>
          </a:xfrm>
        </p:grpSpPr>
        <p:grpSp>
          <p:nvGrpSpPr>
            <p:cNvPr id="28" name="Group 27">
              <a:extLst>
                <a:ext uri="{FF2B5EF4-FFF2-40B4-BE49-F238E27FC236}">
                  <a16:creationId xmlns:a16="http://schemas.microsoft.com/office/drawing/2014/main" id="{1E58825B-C49B-4257-816B-175F9B5C4DB1}"/>
                </a:ext>
              </a:extLst>
            </p:cNvPr>
            <p:cNvGrpSpPr/>
            <p:nvPr/>
          </p:nvGrpSpPr>
          <p:grpSpPr>
            <a:xfrm>
              <a:off x="430566" y="1611518"/>
              <a:ext cx="831026" cy="821474"/>
              <a:chOff x="399121" y="887797"/>
              <a:chExt cx="831026" cy="821474"/>
            </a:xfrm>
          </p:grpSpPr>
          <p:sp>
            <p:nvSpPr>
              <p:cNvPr id="32" name="Oval 31">
                <a:extLst>
                  <a:ext uri="{FF2B5EF4-FFF2-40B4-BE49-F238E27FC236}">
                    <a16:creationId xmlns:a16="http://schemas.microsoft.com/office/drawing/2014/main" id="{D91B54E5-4BD6-4C28-9A11-0F98E1B04684}"/>
                  </a:ext>
                </a:extLst>
              </p:cNvPr>
              <p:cNvSpPr/>
              <p:nvPr/>
            </p:nvSpPr>
            <p:spPr>
              <a:xfrm>
                <a:off x="399121" y="887797"/>
                <a:ext cx="831026" cy="821474"/>
              </a:xfrm>
              <a:prstGeom prst="ellipse">
                <a:avLst/>
              </a:prstGeom>
              <a:solidFill>
                <a:srgbClr val="30353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3" name="Graphic 32" descr="Cursor with solid fill">
                <a:extLst>
                  <a:ext uri="{FF2B5EF4-FFF2-40B4-BE49-F238E27FC236}">
                    <a16:creationId xmlns:a16="http://schemas.microsoft.com/office/drawing/2014/main" id="{5E2B4738-F7E9-47B4-9466-94394966100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58920" y="992246"/>
                <a:ext cx="711427" cy="612576"/>
              </a:xfrm>
              <a:prstGeom prst="rect">
                <a:avLst/>
              </a:prstGeom>
            </p:spPr>
          </p:pic>
        </p:grpSp>
        <p:grpSp>
          <p:nvGrpSpPr>
            <p:cNvPr id="29" name="Group 28">
              <a:extLst>
                <a:ext uri="{FF2B5EF4-FFF2-40B4-BE49-F238E27FC236}">
                  <a16:creationId xmlns:a16="http://schemas.microsoft.com/office/drawing/2014/main" id="{FE13E937-A6A7-4879-B38F-C6A4652084D0}"/>
                </a:ext>
              </a:extLst>
            </p:cNvPr>
            <p:cNvGrpSpPr/>
            <p:nvPr/>
          </p:nvGrpSpPr>
          <p:grpSpPr>
            <a:xfrm>
              <a:off x="1566135" y="1665167"/>
              <a:ext cx="3876139" cy="1028375"/>
              <a:chOff x="1550495" y="1515326"/>
              <a:chExt cx="3876139" cy="1028375"/>
            </a:xfrm>
          </p:grpSpPr>
          <p:sp>
            <p:nvSpPr>
              <p:cNvPr id="30" name="Rectangle 29">
                <a:extLst>
                  <a:ext uri="{FF2B5EF4-FFF2-40B4-BE49-F238E27FC236}">
                    <a16:creationId xmlns:a16="http://schemas.microsoft.com/office/drawing/2014/main" id="{DF291395-40FD-4748-AB39-4F56E1DDA402}"/>
                  </a:ext>
                </a:extLst>
              </p:cNvPr>
              <p:cNvSpPr/>
              <p:nvPr/>
            </p:nvSpPr>
            <p:spPr>
              <a:xfrm>
                <a:off x="1550495" y="1515326"/>
                <a:ext cx="3876139" cy="715556"/>
              </a:xfrm>
              <a:prstGeom prst="rect">
                <a:avLst/>
              </a:prstGeom>
              <a:gradFill flip="none" rotWithShape="1">
                <a:gsLst>
                  <a:gs pos="0">
                    <a:srgbClr val="BABABA"/>
                  </a:gs>
                  <a:gs pos="100000">
                    <a:srgbClr val="BABABA"/>
                  </a:gs>
                  <a:gs pos="0">
                    <a:srgbClr val="30353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9FF5098-23EB-4ACE-A44C-8B9FB022323F}"/>
                  </a:ext>
                </a:extLst>
              </p:cNvPr>
              <p:cNvSpPr txBox="1"/>
              <p:nvPr/>
            </p:nvSpPr>
            <p:spPr>
              <a:xfrm flipH="1">
                <a:off x="1584676" y="1542916"/>
                <a:ext cx="3687854" cy="1000785"/>
              </a:xfrm>
              <a:prstGeom prst="rect">
                <a:avLst/>
              </a:prstGeom>
              <a:noFill/>
            </p:spPr>
            <p:txBody>
              <a:bodyPr wrap="square" rtlCol="0">
                <a:spAutoFit/>
              </a:bodyPr>
              <a:lstStyle/>
              <a:p>
                <a:r>
                  <a:rPr lang="en-US" b="1" dirty="0">
                    <a:solidFill>
                      <a:schemeClr val="bg1"/>
                    </a:solidFill>
                    <a:latin typeface="+mj-lt"/>
                  </a:rPr>
                  <a:t>3 </a:t>
                </a:r>
                <a:r>
                  <a:rPr lang="en-US" dirty="0">
                    <a:solidFill>
                      <a:schemeClr val="bg1"/>
                    </a:solidFill>
                    <a:latin typeface="+mj-lt"/>
                  </a:rPr>
                  <a:t>is the average house condition score over the city </a:t>
                </a:r>
                <a:r>
                  <a:rPr lang="en-US" b="1" dirty="0">
                    <a:solidFill>
                      <a:schemeClr val="bg1"/>
                    </a:solidFill>
                    <a:latin typeface="+mj-lt"/>
                  </a:rPr>
                  <a:t>city </a:t>
                </a:r>
              </a:p>
            </p:txBody>
          </p:sp>
        </p:grpSp>
      </p:grpSp>
      <p:grpSp>
        <p:nvGrpSpPr>
          <p:cNvPr id="34" name="Group 33">
            <a:extLst>
              <a:ext uri="{FF2B5EF4-FFF2-40B4-BE49-F238E27FC236}">
                <a16:creationId xmlns:a16="http://schemas.microsoft.com/office/drawing/2014/main" id="{B15B28AE-3613-4402-99C9-401BC229825D}"/>
              </a:ext>
            </a:extLst>
          </p:cNvPr>
          <p:cNvGrpSpPr/>
          <p:nvPr/>
        </p:nvGrpSpPr>
        <p:grpSpPr>
          <a:xfrm>
            <a:off x="645806" y="2312498"/>
            <a:ext cx="4678877" cy="757896"/>
            <a:chOff x="430566" y="1611518"/>
            <a:chExt cx="5011708" cy="821474"/>
          </a:xfrm>
        </p:grpSpPr>
        <p:grpSp>
          <p:nvGrpSpPr>
            <p:cNvPr id="35" name="Group 34">
              <a:extLst>
                <a:ext uri="{FF2B5EF4-FFF2-40B4-BE49-F238E27FC236}">
                  <a16:creationId xmlns:a16="http://schemas.microsoft.com/office/drawing/2014/main" id="{7B334718-9431-4B47-8A82-E24AA870A407}"/>
                </a:ext>
              </a:extLst>
            </p:cNvPr>
            <p:cNvGrpSpPr/>
            <p:nvPr/>
          </p:nvGrpSpPr>
          <p:grpSpPr>
            <a:xfrm>
              <a:off x="430566" y="1611518"/>
              <a:ext cx="831026" cy="821474"/>
              <a:chOff x="399121" y="887797"/>
              <a:chExt cx="831026" cy="821474"/>
            </a:xfrm>
          </p:grpSpPr>
          <p:sp>
            <p:nvSpPr>
              <p:cNvPr id="39" name="Oval 38">
                <a:extLst>
                  <a:ext uri="{FF2B5EF4-FFF2-40B4-BE49-F238E27FC236}">
                    <a16:creationId xmlns:a16="http://schemas.microsoft.com/office/drawing/2014/main" id="{11954B7D-1B73-4B9F-8124-D5174BC3781B}"/>
                  </a:ext>
                </a:extLst>
              </p:cNvPr>
              <p:cNvSpPr/>
              <p:nvPr/>
            </p:nvSpPr>
            <p:spPr>
              <a:xfrm>
                <a:off x="399121" y="887797"/>
                <a:ext cx="831026" cy="821474"/>
              </a:xfrm>
              <a:prstGeom prst="ellipse">
                <a:avLst/>
              </a:prstGeom>
              <a:solidFill>
                <a:srgbClr val="30353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0" name="Graphic 39" descr="Cursor with solid fill">
                <a:extLst>
                  <a:ext uri="{FF2B5EF4-FFF2-40B4-BE49-F238E27FC236}">
                    <a16:creationId xmlns:a16="http://schemas.microsoft.com/office/drawing/2014/main" id="{96EAA327-4801-4398-BD70-1B080F3E12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58920" y="992246"/>
                <a:ext cx="711427" cy="612576"/>
              </a:xfrm>
              <a:prstGeom prst="rect">
                <a:avLst/>
              </a:prstGeom>
            </p:spPr>
          </p:pic>
        </p:grpSp>
        <p:grpSp>
          <p:nvGrpSpPr>
            <p:cNvPr id="36" name="Group 35">
              <a:extLst>
                <a:ext uri="{FF2B5EF4-FFF2-40B4-BE49-F238E27FC236}">
                  <a16:creationId xmlns:a16="http://schemas.microsoft.com/office/drawing/2014/main" id="{46D15C75-4C92-4716-BDD3-E8F3954AE5D7}"/>
                </a:ext>
              </a:extLst>
            </p:cNvPr>
            <p:cNvGrpSpPr/>
            <p:nvPr/>
          </p:nvGrpSpPr>
          <p:grpSpPr>
            <a:xfrm>
              <a:off x="1566135" y="1665167"/>
              <a:ext cx="3876139" cy="715556"/>
              <a:chOff x="1550495" y="1515326"/>
              <a:chExt cx="3876139" cy="715556"/>
            </a:xfrm>
          </p:grpSpPr>
          <p:sp>
            <p:nvSpPr>
              <p:cNvPr id="37" name="Rectangle 36">
                <a:extLst>
                  <a:ext uri="{FF2B5EF4-FFF2-40B4-BE49-F238E27FC236}">
                    <a16:creationId xmlns:a16="http://schemas.microsoft.com/office/drawing/2014/main" id="{06E015F3-2F92-470A-A274-926AE7E22BAA}"/>
                  </a:ext>
                </a:extLst>
              </p:cNvPr>
              <p:cNvSpPr/>
              <p:nvPr/>
            </p:nvSpPr>
            <p:spPr>
              <a:xfrm>
                <a:off x="1550495" y="1515326"/>
                <a:ext cx="3876139" cy="715556"/>
              </a:xfrm>
              <a:prstGeom prst="rect">
                <a:avLst/>
              </a:prstGeom>
              <a:gradFill flip="none" rotWithShape="1">
                <a:gsLst>
                  <a:gs pos="0">
                    <a:srgbClr val="BABABA"/>
                  </a:gs>
                  <a:gs pos="100000">
                    <a:srgbClr val="BABABA"/>
                  </a:gs>
                  <a:gs pos="0">
                    <a:srgbClr val="30353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99%</a:t>
                </a:r>
                <a:r>
                  <a:rPr lang="en-US" dirty="0">
                    <a:latin typeface="+mj-lt"/>
                  </a:rPr>
                  <a:t> of housing has </a:t>
                </a:r>
                <a:r>
                  <a:rPr lang="en-US" b="1" dirty="0">
                    <a:latin typeface="+mj-lt"/>
                  </a:rPr>
                  <a:t>3+</a:t>
                </a:r>
                <a:r>
                  <a:rPr lang="en-US" dirty="0">
                    <a:latin typeface="+mj-lt"/>
                  </a:rPr>
                  <a:t> condition score </a:t>
                </a:r>
              </a:p>
            </p:txBody>
          </p:sp>
          <p:sp>
            <p:nvSpPr>
              <p:cNvPr id="38" name="TextBox 37">
                <a:extLst>
                  <a:ext uri="{FF2B5EF4-FFF2-40B4-BE49-F238E27FC236}">
                    <a16:creationId xmlns:a16="http://schemas.microsoft.com/office/drawing/2014/main" id="{C992B69A-B32E-4580-9012-43D9875F62F9}"/>
                  </a:ext>
                </a:extLst>
              </p:cNvPr>
              <p:cNvSpPr txBox="1"/>
              <p:nvPr/>
            </p:nvSpPr>
            <p:spPr>
              <a:xfrm>
                <a:off x="5280673" y="1552322"/>
                <a:ext cx="52276" cy="400314"/>
              </a:xfrm>
              <a:prstGeom prst="rect">
                <a:avLst/>
              </a:prstGeom>
              <a:noFill/>
            </p:spPr>
            <p:txBody>
              <a:bodyPr wrap="square" rtlCol="0">
                <a:spAutoFit/>
              </a:bodyPr>
              <a:lstStyle/>
              <a:p>
                <a:endParaRPr lang="en-US" dirty="0">
                  <a:solidFill>
                    <a:schemeClr val="bg1"/>
                  </a:solidFill>
                </a:endParaRPr>
              </a:p>
            </p:txBody>
          </p:sp>
        </p:grpSp>
      </p:grpSp>
      <p:graphicFrame>
        <p:nvGraphicFramePr>
          <p:cNvPr id="42" name="Chart 41">
            <a:extLst>
              <a:ext uri="{FF2B5EF4-FFF2-40B4-BE49-F238E27FC236}">
                <a16:creationId xmlns:a16="http://schemas.microsoft.com/office/drawing/2014/main" id="{0067C762-A9CB-4919-8D38-305985A6B8B0}"/>
              </a:ext>
            </a:extLst>
          </p:cNvPr>
          <p:cNvGraphicFramePr>
            <a:graphicFrameLocks/>
          </p:cNvGraphicFramePr>
          <p:nvPr>
            <p:extLst>
              <p:ext uri="{D42A27DB-BD31-4B8C-83A1-F6EECF244321}">
                <p14:modId xmlns:p14="http://schemas.microsoft.com/office/powerpoint/2010/main" val="2873036215"/>
              </p:ext>
            </p:extLst>
          </p:nvPr>
        </p:nvGraphicFramePr>
        <p:xfrm>
          <a:off x="752684" y="3659979"/>
          <a:ext cx="4572000" cy="2743200"/>
        </p:xfrm>
        <a:graphic>
          <a:graphicData uri="http://schemas.openxmlformats.org/drawingml/2006/chart">
            <c:chart xmlns:c="http://schemas.openxmlformats.org/drawingml/2006/chart" xmlns:r="http://schemas.openxmlformats.org/officeDocument/2006/relationships" r:id="rId7"/>
          </a:graphicData>
        </a:graphic>
      </p:graphicFrame>
      <p:sp>
        <p:nvSpPr>
          <p:cNvPr id="2" name="TextBox 1">
            <a:extLst>
              <a:ext uri="{FF2B5EF4-FFF2-40B4-BE49-F238E27FC236}">
                <a16:creationId xmlns:a16="http://schemas.microsoft.com/office/drawing/2014/main" id="{650977E1-6207-47D0-984C-58EA12FE7849}"/>
              </a:ext>
            </a:extLst>
          </p:cNvPr>
          <p:cNvSpPr txBox="1"/>
          <p:nvPr/>
        </p:nvSpPr>
        <p:spPr>
          <a:xfrm flipH="1">
            <a:off x="2190749" y="6306521"/>
            <a:ext cx="3302378" cy="307777"/>
          </a:xfrm>
          <a:prstGeom prst="rect">
            <a:avLst/>
          </a:prstGeom>
          <a:noFill/>
        </p:spPr>
        <p:txBody>
          <a:bodyPr wrap="square" rtlCol="0">
            <a:spAutoFit/>
          </a:bodyPr>
          <a:lstStyle/>
          <a:p>
            <a:r>
              <a:rPr lang="en-US" sz="1400" dirty="0"/>
              <a:t>Condition score </a:t>
            </a:r>
          </a:p>
        </p:txBody>
      </p:sp>
      <p:sp>
        <p:nvSpPr>
          <p:cNvPr id="3" name="TextBox 2">
            <a:extLst>
              <a:ext uri="{FF2B5EF4-FFF2-40B4-BE49-F238E27FC236}">
                <a16:creationId xmlns:a16="http://schemas.microsoft.com/office/drawing/2014/main" id="{53988430-77A6-4ACC-BEE5-6621D4EA3455}"/>
              </a:ext>
            </a:extLst>
          </p:cNvPr>
          <p:cNvSpPr txBox="1"/>
          <p:nvPr/>
        </p:nvSpPr>
        <p:spPr>
          <a:xfrm rot="16200000">
            <a:off x="-842283" y="4282319"/>
            <a:ext cx="2731626" cy="307777"/>
          </a:xfrm>
          <a:prstGeom prst="rect">
            <a:avLst/>
          </a:prstGeom>
          <a:noFill/>
        </p:spPr>
        <p:txBody>
          <a:bodyPr wrap="square" rtlCol="0">
            <a:spAutoFit/>
          </a:bodyPr>
          <a:lstStyle/>
          <a:p>
            <a:r>
              <a:rPr lang="en-US" sz="1400" dirty="0"/>
              <a:t>Number of houses</a:t>
            </a:r>
          </a:p>
        </p:txBody>
      </p:sp>
    </p:spTree>
    <p:extLst>
      <p:ext uri="{BB962C8B-B14F-4D97-AF65-F5344CB8AC3E}">
        <p14:creationId xmlns:p14="http://schemas.microsoft.com/office/powerpoint/2010/main" val="1124575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ectangle 93">
            <a:extLst>
              <a:ext uri="{FF2B5EF4-FFF2-40B4-BE49-F238E27FC236}">
                <a16:creationId xmlns:a16="http://schemas.microsoft.com/office/drawing/2014/main" id="{17EAF830-2530-4FC0-A979-05F0067EDA60}"/>
              </a:ext>
            </a:extLst>
          </p:cNvPr>
          <p:cNvSpPr/>
          <p:nvPr/>
        </p:nvSpPr>
        <p:spPr>
          <a:xfrm>
            <a:off x="7251782" y="3786451"/>
            <a:ext cx="2438685" cy="702966"/>
          </a:xfrm>
          <a:prstGeom prst="rect">
            <a:avLst/>
          </a:prstGeom>
          <a:gradFill flip="none" rotWithShape="1">
            <a:gsLst>
              <a:gs pos="100000">
                <a:schemeClr val="bg1"/>
              </a:gs>
              <a:gs pos="54000">
                <a:srgbClr val="515A6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6</a:t>
            </a:r>
          </a:p>
        </p:txBody>
      </p:sp>
      <p:sp>
        <p:nvSpPr>
          <p:cNvPr id="83" name="TextBox 82">
            <a:extLst>
              <a:ext uri="{FF2B5EF4-FFF2-40B4-BE49-F238E27FC236}">
                <a16:creationId xmlns:a16="http://schemas.microsoft.com/office/drawing/2014/main" id="{DCD843C5-0DBD-4721-ACAD-288CC256EF82}"/>
              </a:ext>
            </a:extLst>
          </p:cNvPr>
          <p:cNvSpPr txBox="1"/>
          <p:nvPr/>
        </p:nvSpPr>
        <p:spPr>
          <a:xfrm>
            <a:off x="2174253" y="324424"/>
            <a:ext cx="7843494" cy="492443"/>
          </a:xfrm>
          <a:prstGeom prst="rect">
            <a:avLst/>
          </a:prstGeom>
          <a:noFill/>
        </p:spPr>
        <p:txBody>
          <a:bodyPr wrap="square" lIns="0" tIns="0" rIns="0" bIns="0" rtlCol="0">
            <a:spAutoFit/>
          </a:bodyPr>
          <a:lstStyle/>
          <a:p>
            <a:pPr algn="ctr">
              <a:tabLst>
                <a:tab pos="347663" algn="l"/>
              </a:tabLst>
            </a:pPr>
            <a:r>
              <a:rPr lang="en-US" sz="3200" dirty="0">
                <a:solidFill>
                  <a:srgbClr val="30353F"/>
                </a:solidFill>
                <a:latin typeface="+mj-lt"/>
              </a:rPr>
              <a:t>Grade and price correlation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10" name="Graphic 9" descr="Bar graph with downward trend with solid fill">
            <a:extLst>
              <a:ext uri="{FF2B5EF4-FFF2-40B4-BE49-F238E27FC236}">
                <a16:creationId xmlns:a16="http://schemas.microsoft.com/office/drawing/2014/main" id="{EA9DD412-BC47-4521-AEAB-CBEAF828229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04205" y="4480355"/>
            <a:ext cx="422449" cy="422449"/>
          </a:xfrm>
          <a:prstGeom prst="rect">
            <a:avLst/>
          </a:prstGeom>
        </p:spPr>
      </p:pic>
      <p:sp>
        <p:nvSpPr>
          <p:cNvPr id="24" name="Freeform 11">
            <a:extLst>
              <a:ext uri="{FF2B5EF4-FFF2-40B4-BE49-F238E27FC236}">
                <a16:creationId xmlns:a16="http://schemas.microsoft.com/office/drawing/2014/main" id="{05025458-D74A-4424-8AB1-457D7734E3A5}"/>
              </a:ext>
            </a:extLst>
          </p:cNvPr>
          <p:cNvSpPr>
            <a:spLocks noEditPoints="1"/>
          </p:cNvSpPr>
          <p:nvPr/>
        </p:nvSpPr>
        <p:spPr bwMode="auto">
          <a:xfrm>
            <a:off x="2401348" y="2562272"/>
            <a:ext cx="340015" cy="193164"/>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TextBox 24">
            <a:extLst>
              <a:ext uri="{FF2B5EF4-FFF2-40B4-BE49-F238E27FC236}">
                <a16:creationId xmlns:a16="http://schemas.microsoft.com/office/drawing/2014/main" id="{1ACB1260-0598-4FB5-8B99-D86316A1DD45}"/>
              </a:ext>
            </a:extLst>
          </p:cNvPr>
          <p:cNvSpPr txBox="1"/>
          <p:nvPr/>
        </p:nvSpPr>
        <p:spPr>
          <a:xfrm>
            <a:off x="1365431" y="2455803"/>
            <a:ext cx="751809" cy="492443"/>
          </a:xfrm>
          <a:prstGeom prst="rect">
            <a:avLst/>
          </a:prstGeom>
          <a:noFill/>
        </p:spPr>
        <p:txBody>
          <a:bodyPr wrap="none" lIns="0" tIns="0" rIns="0" bIns="0" rtlCol="0">
            <a:spAutoFit/>
          </a:bodyPr>
          <a:lstStyle/>
          <a:p>
            <a:r>
              <a:rPr lang="en-US" sz="3200" b="1" dirty="0">
                <a:solidFill>
                  <a:schemeClr val="bg1"/>
                </a:solidFill>
              </a:rPr>
              <a:t>42%</a:t>
            </a:r>
          </a:p>
        </p:txBody>
      </p:sp>
      <p:graphicFrame>
        <p:nvGraphicFramePr>
          <p:cNvPr id="41" name="Chart 40">
            <a:extLst>
              <a:ext uri="{FF2B5EF4-FFF2-40B4-BE49-F238E27FC236}">
                <a16:creationId xmlns:a16="http://schemas.microsoft.com/office/drawing/2014/main" id="{3823BE21-E431-4FB2-8458-6E6FB57CF718}"/>
              </a:ext>
            </a:extLst>
          </p:cNvPr>
          <p:cNvGraphicFramePr>
            <a:graphicFrameLocks/>
          </p:cNvGraphicFramePr>
          <p:nvPr>
            <p:extLst>
              <p:ext uri="{D42A27DB-BD31-4B8C-83A1-F6EECF244321}">
                <p14:modId xmlns:p14="http://schemas.microsoft.com/office/powerpoint/2010/main" val="732233044"/>
              </p:ext>
            </p:extLst>
          </p:nvPr>
        </p:nvGraphicFramePr>
        <p:xfrm>
          <a:off x="796626" y="1493093"/>
          <a:ext cx="5412867" cy="4508339"/>
        </p:xfrm>
        <a:graphic>
          <a:graphicData uri="http://schemas.openxmlformats.org/drawingml/2006/chart">
            <c:chart xmlns:c="http://schemas.openxmlformats.org/drawingml/2006/chart" xmlns:r="http://schemas.openxmlformats.org/officeDocument/2006/relationships" r:id="rId4"/>
          </a:graphicData>
        </a:graphic>
      </p:graphicFrame>
      <p:grpSp>
        <p:nvGrpSpPr>
          <p:cNvPr id="8" name="Group 7">
            <a:extLst>
              <a:ext uri="{FF2B5EF4-FFF2-40B4-BE49-F238E27FC236}">
                <a16:creationId xmlns:a16="http://schemas.microsoft.com/office/drawing/2014/main" id="{B381BAE8-5A68-489B-918E-5EBDE897C303}"/>
              </a:ext>
            </a:extLst>
          </p:cNvPr>
          <p:cNvGrpSpPr/>
          <p:nvPr/>
        </p:nvGrpSpPr>
        <p:grpSpPr>
          <a:xfrm>
            <a:off x="7091536" y="1840818"/>
            <a:ext cx="2753561" cy="1486454"/>
            <a:chOff x="7096607" y="1838302"/>
            <a:chExt cx="2753561" cy="1486454"/>
          </a:xfrm>
        </p:grpSpPr>
        <p:sp>
          <p:nvSpPr>
            <p:cNvPr id="45" name="TextBox 44">
              <a:extLst>
                <a:ext uri="{FF2B5EF4-FFF2-40B4-BE49-F238E27FC236}">
                  <a16:creationId xmlns:a16="http://schemas.microsoft.com/office/drawing/2014/main" id="{640D03DA-8666-42BB-BA9C-E2F233A3585E}"/>
                </a:ext>
              </a:extLst>
            </p:cNvPr>
            <p:cNvSpPr txBox="1"/>
            <p:nvPr/>
          </p:nvSpPr>
          <p:spPr>
            <a:xfrm>
              <a:off x="7216350" y="2678425"/>
              <a:ext cx="2418781" cy="646331"/>
            </a:xfrm>
            <a:prstGeom prst="rect">
              <a:avLst/>
            </a:prstGeom>
            <a:noFill/>
          </p:spPr>
          <p:txBody>
            <a:bodyPr wrap="square" lIns="0" tIns="0" rIns="0" bIns="0" rtlCol="0">
              <a:spAutoFit/>
            </a:bodyPr>
            <a:lstStyle/>
            <a:p>
              <a:r>
                <a:rPr lang="en-US" sz="1400" dirty="0"/>
                <a:t>Price difference between </a:t>
              </a:r>
              <a:r>
                <a:rPr lang="en-US" sz="1400" b="1" dirty="0"/>
                <a:t>1</a:t>
              </a:r>
              <a:r>
                <a:rPr lang="en-US" sz="1400" dirty="0"/>
                <a:t> and </a:t>
              </a:r>
              <a:r>
                <a:rPr lang="en-US" sz="1400" b="1" dirty="0"/>
                <a:t>2 </a:t>
              </a:r>
              <a:r>
                <a:rPr lang="en-US" sz="1400" dirty="0"/>
                <a:t>condition points housing  3+ housing .</a:t>
              </a:r>
              <a:endParaRPr lang="en-US" sz="1400" dirty="0">
                <a:solidFill>
                  <a:srgbClr val="30353F"/>
                </a:solidFill>
              </a:endParaRPr>
            </a:p>
          </p:txBody>
        </p:sp>
        <p:grpSp>
          <p:nvGrpSpPr>
            <p:cNvPr id="7" name="Group 6">
              <a:extLst>
                <a:ext uri="{FF2B5EF4-FFF2-40B4-BE49-F238E27FC236}">
                  <a16:creationId xmlns:a16="http://schemas.microsoft.com/office/drawing/2014/main" id="{9139D0DC-B3AC-4C4F-BB3C-F4C4E6A206AD}"/>
                </a:ext>
              </a:extLst>
            </p:cNvPr>
            <p:cNvGrpSpPr/>
            <p:nvPr/>
          </p:nvGrpSpPr>
          <p:grpSpPr>
            <a:xfrm>
              <a:off x="7096607" y="1838302"/>
              <a:ext cx="2753561" cy="720585"/>
              <a:chOff x="7096607" y="1838302"/>
              <a:chExt cx="2753561" cy="720585"/>
            </a:xfrm>
          </p:grpSpPr>
          <p:sp>
            <p:nvSpPr>
              <p:cNvPr id="99" name="Rectangle 98">
                <a:extLst>
                  <a:ext uri="{FF2B5EF4-FFF2-40B4-BE49-F238E27FC236}">
                    <a16:creationId xmlns:a16="http://schemas.microsoft.com/office/drawing/2014/main" id="{8FD057B6-DCD1-498C-BE9C-6AD6D5E991A6}"/>
                  </a:ext>
                </a:extLst>
              </p:cNvPr>
              <p:cNvSpPr/>
              <p:nvPr/>
            </p:nvSpPr>
            <p:spPr>
              <a:xfrm>
                <a:off x="7419908" y="1854387"/>
                <a:ext cx="2427892"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Rectangle 91">
                <a:extLst>
                  <a:ext uri="{FF2B5EF4-FFF2-40B4-BE49-F238E27FC236}">
                    <a16:creationId xmlns:a16="http://schemas.microsoft.com/office/drawing/2014/main" id="{03A66987-B673-499D-B3EF-B403B997BC50}"/>
                  </a:ext>
                </a:extLst>
              </p:cNvPr>
              <p:cNvSpPr/>
              <p:nvPr/>
            </p:nvSpPr>
            <p:spPr>
              <a:xfrm>
                <a:off x="7422276" y="1848866"/>
                <a:ext cx="2427892"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Oval 96">
                <a:extLst>
                  <a:ext uri="{FF2B5EF4-FFF2-40B4-BE49-F238E27FC236}">
                    <a16:creationId xmlns:a16="http://schemas.microsoft.com/office/drawing/2014/main" id="{A97F1768-42FD-4107-9818-0CBED3616FA9}"/>
                  </a:ext>
                </a:extLst>
              </p:cNvPr>
              <p:cNvSpPr/>
              <p:nvPr/>
            </p:nvSpPr>
            <p:spPr>
              <a:xfrm>
                <a:off x="7098975" y="1850399"/>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id="{ECAD5F1C-1B8A-4861-BC22-81703C127554}"/>
                  </a:ext>
                </a:extLst>
              </p:cNvPr>
              <p:cNvGrpSpPr/>
              <p:nvPr/>
            </p:nvGrpSpPr>
            <p:grpSpPr>
              <a:xfrm>
                <a:off x="7280450" y="2103767"/>
                <a:ext cx="340015" cy="193164"/>
                <a:chOff x="3283332" y="3275035"/>
                <a:chExt cx="479215" cy="272245"/>
              </a:xfrm>
            </p:grpSpPr>
            <p:sp>
              <p:nvSpPr>
                <p:cNvPr id="81" name="Freeform 11">
                  <a:extLst>
                    <a:ext uri="{FF2B5EF4-FFF2-40B4-BE49-F238E27FC236}">
                      <a16:creationId xmlns:a16="http://schemas.microsoft.com/office/drawing/2014/main" id="{003E6AE5-E22D-465E-A95B-F7BD62CD5448}"/>
                    </a:ext>
                  </a:extLst>
                </p:cNvPr>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12">
                  <a:extLst>
                    <a:ext uri="{FF2B5EF4-FFF2-40B4-BE49-F238E27FC236}">
                      <a16:creationId xmlns:a16="http://schemas.microsoft.com/office/drawing/2014/main" id="{788CE56A-EB5F-4CF6-8336-791108314B9B}"/>
                    </a:ext>
                  </a:extLst>
                </p:cNvPr>
                <p:cNvSpPr>
                  <a:spLocks noEditPoints="1"/>
                </p:cNvSpPr>
                <p:nvPr/>
              </p:nvSpPr>
              <p:spPr bwMode="auto">
                <a:xfrm>
                  <a:off x="3381244" y="3337126"/>
                  <a:ext cx="282593"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3">
                  <a:extLst>
                    <a:ext uri="{FF2B5EF4-FFF2-40B4-BE49-F238E27FC236}">
                      <a16:creationId xmlns:a16="http://schemas.microsoft.com/office/drawing/2014/main" id="{A885A724-7F6C-45E3-9EB0-4014C0C5FC90}"/>
                    </a:ext>
                  </a:extLst>
                </p:cNvPr>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5" name="Freeform 14">
                  <a:extLst>
                    <a:ext uri="{FF2B5EF4-FFF2-40B4-BE49-F238E27FC236}">
                      <a16:creationId xmlns:a16="http://schemas.microsoft.com/office/drawing/2014/main" id="{CAE6171B-FF5A-4311-9D2C-C61DCDE9A81D}"/>
                    </a:ext>
                  </a:extLst>
                </p:cNvPr>
                <p:cNvSpPr>
                  <a:spLocks noEditPoints="1"/>
                </p:cNvSpPr>
                <p:nvPr/>
              </p:nvSpPr>
              <p:spPr bwMode="auto">
                <a:xfrm>
                  <a:off x="3518958" y="3368967"/>
                  <a:ext cx="61294"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8" name="Group 47">
                <a:extLst>
                  <a:ext uri="{FF2B5EF4-FFF2-40B4-BE49-F238E27FC236}">
                    <a16:creationId xmlns:a16="http://schemas.microsoft.com/office/drawing/2014/main" id="{13920AA5-F936-4685-9401-371C375B6689}"/>
                  </a:ext>
                </a:extLst>
              </p:cNvPr>
              <p:cNvGrpSpPr/>
              <p:nvPr/>
            </p:nvGrpSpPr>
            <p:grpSpPr>
              <a:xfrm>
                <a:off x="7957642" y="1838302"/>
                <a:ext cx="1294197" cy="671708"/>
                <a:chOff x="1920599" y="1108153"/>
                <a:chExt cx="1452064" cy="753643"/>
              </a:xfrm>
            </p:grpSpPr>
            <p:sp>
              <p:nvSpPr>
                <p:cNvPr id="77" name="TextBox 76">
                  <a:extLst>
                    <a:ext uri="{FF2B5EF4-FFF2-40B4-BE49-F238E27FC236}">
                      <a16:creationId xmlns:a16="http://schemas.microsoft.com/office/drawing/2014/main" id="{3D180074-575E-463B-AA4F-4E1808D8A7DE}"/>
                    </a:ext>
                  </a:extLst>
                </p:cNvPr>
                <p:cNvSpPr txBox="1"/>
                <p:nvPr/>
              </p:nvSpPr>
              <p:spPr>
                <a:xfrm>
                  <a:off x="2081212" y="1108153"/>
                  <a:ext cx="836321" cy="552511"/>
                </a:xfrm>
                <a:prstGeom prst="rect">
                  <a:avLst/>
                </a:prstGeom>
                <a:noFill/>
              </p:spPr>
              <p:txBody>
                <a:bodyPr wrap="none" lIns="0" tIns="0" rIns="0" bIns="0" rtlCol="0">
                  <a:spAutoFit/>
                </a:bodyPr>
                <a:lstStyle/>
                <a:p>
                  <a:r>
                    <a:rPr lang="en-US" sz="3200" b="1" dirty="0">
                      <a:solidFill>
                        <a:schemeClr val="bg1"/>
                      </a:solidFill>
                    </a:rPr>
                    <a:t>63%</a:t>
                  </a:r>
                </a:p>
              </p:txBody>
            </p:sp>
            <p:sp>
              <p:nvSpPr>
                <p:cNvPr id="78" name="TextBox 77">
                  <a:extLst>
                    <a:ext uri="{FF2B5EF4-FFF2-40B4-BE49-F238E27FC236}">
                      <a16:creationId xmlns:a16="http://schemas.microsoft.com/office/drawing/2014/main" id="{AEC710E8-0207-4904-B8E2-647DB6CF34EF}"/>
                    </a:ext>
                  </a:extLst>
                </p:cNvPr>
                <p:cNvSpPr txBox="1"/>
                <p:nvPr/>
              </p:nvSpPr>
              <p:spPr>
                <a:xfrm>
                  <a:off x="1923256" y="1579346"/>
                  <a:ext cx="1449407" cy="276255"/>
                </a:xfrm>
                <a:prstGeom prst="rect">
                  <a:avLst/>
                </a:prstGeom>
                <a:noFill/>
              </p:spPr>
              <p:txBody>
                <a:bodyPr wrap="square" lIns="0" tIns="0" rIns="0" bIns="0" rtlCol="0">
                  <a:spAutoFit/>
                </a:bodyPr>
                <a:lstStyle/>
                <a:p>
                  <a:r>
                    <a:rPr lang="en-US" sz="1600" b="1" dirty="0">
                      <a:solidFill>
                        <a:schemeClr val="bg1"/>
                      </a:solidFill>
                    </a:rPr>
                    <a:t>Avg difference </a:t>
                  </a:r>
                </a:p>
              </p:txBody>
            </p:sp>
            <p:sp>
              <p:nvSpPr>
                <p:cNvPr id="101" name="TextBox 100">
                  <a:extLst>
                    <a:ext uri="{FF2B5EF4-FFF2-40B4-BE49-F238E27FC236}">
                      <a16:creationId xmlns:a16="http://schemas.microsoft.com/office/drawing/2014/main" id="{A4951E19-1945-47C9-A98F-16E6EF071D05}"/>
                    </a:ext>
                  </a:extLst>
                </p:cNvPr>
                <p:cNvSpPr txBox="1"/>
                <p:nvPr/>
              </p:nvSpPr>
              <p:spPr>
                <a:xfrm>
                  <a:off x="2078555" y="1114347"/>
                  <a:ext cx="836321" cy="552511"/>
                </a:xfrm>
                <a:prstGeom prst="rect">
                  <a:avLst/>
                </a:prstGeom>
                <a:noFill/>
              </p:spPr>
              <p:txBody>
                <a:bodyPr wrap="none" lIns="0" tIns="0" rIns="0" bIns="0" rtlCol="0">
                  <a:spAutoFit/>
                </a:bodyPr>
                <a:lstStyle/>
                <a:p>
                  <a:r>
                    <a:rPr lang="en-US" sz="3200" b="1" dirty="0">
                      <a:solidFill>
                        <a:schemeClr val="bg1"/>
                      </a:solidFill>
                    </a:rPr>
                    <a:t>63%</a:t>
                  </a:r>
                </a:p>
              </p:txBody>
            </p:sp>
            <p:sp>
              <p:nvSpPr>
                <p:cNvPr id="102" name="TextBox 101">
                  <a:extLst>
                    <a:ext uri="{FF2B5EF4-FFF2-40B4-BE49-F238E27FC236}">
                      <a16:creationId xmlns:a16="http://schemas.microsoft.com/office/drawing/2014/main" id="{271C66D3-D709-40CC-859A-374D49FDD152}"/>
                    </a:ext>
                  </a:extLst>
                </p:cNvPr>
                <p:cNvSpPr txBox="1"/>
                <p:nvPr/>
              </p:nvSpPr>
              <p:spPr>
                <a:xfrm>
                  <a:off x="1920599" y="1585541"/>
                  <a:ext cx="1449407" cy="276255"/>
                </a:xfrm>
                <a:prstGeom prst="rect">
                  <a:avLst/>
                </a:prstGeom>
                <a:noFill/>
              </p:spPr>
              <p:txBody>
                <a:bodyPr wrap="square" lIns="0" tIns="0" rIns="0" bIns="0" rtlCol="0">
                  <a:spAutoFit/>
                </a:bodyPr>
                <a:lstStyle/>
                <a:p>
                  <a:r>
                    <a:rPr lang="en-US" sz="1600" b="1" dirty="0">
                      <a:solidFill>
                        <a:schemeClr val="bg1"/>
                      </a:solidFill>
                    </a:rPr>
                    <a:t>Avg difference </a:t>
                  </a:r>
                </a:p>
              </p:txBody>
            </p:sp>
          </p:grpSp>
          <p:sp>
            <p:nvSpPr>
              <p:cNvPr id="100" name="Oval 99">
                <a:extLst>
                  <a:ext uri="{FF2B5EF4-FFF2-40B4-BE49-F238E27FC236}">
                    <a16:creationId xmlns:a16="http://schemas.microsoft.com/office/drawing/2014/main" id="{CFD8D8D5-1576-44AF-AA6C-3AC151200F2F}"/>
                  </a:ext>
                </a:extLst>
              </p:cNvPr>
              <p:cNvSpPr/>
              <p:nvPr/>
            </p:nvSpPr>
            <p:spPr>
              <a:xfrm>
                <a:off x="7096607" y="1855920"/>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56" name="Group 55">
            <a:extLst>
              <a:ext uri="{FF2B5EF4-FFF2-40B4-BE49-F238E27FC236}">
                <a16:creationId xmlns:a16="http://schemas.microsoft.com/office/drawing/2014/main" id="{F95E298D-2554-41F0-89E1-81BE0E1C2BDB}"/>
              </a:ext>
            </a:extLst>
          </p:cNvPr>
          <p:cNvGrpSpPr/>
          <p:nvPr/>
        </p:nvGrpSpPr>
        <p:grpSpPr>
          <a:xfrm>
            <a:off x="9913487" y="3919482"/>
            <a:ext cx="1118024" cy="685153"/>
            <a:chOff x="1853776" y="1108153"/>
            <a:chExt cx="1254402" cy="768728"/>
          </a:xfrm>
        </p:grpSpPr>
        <p:sp>
          <p:nvSpPr>
            <p:cNvPr id="68" name="TextBox 67">
              <a:extLst>
                <a:ext uri="{FF2B5EF4-FFF2-40B4-BE49-F238E27FC236}">
                  <a16:creationId xmlns:a16="http://schemas.microsoft.com/office/drawing/2014/main" id="{4E93AC0D-58F8-4955-9547-7A08850CC4E6}"/>
                </a:ext>
              </a:extLst>
            </p:cNvPr>
            <p:cNvSpPr txBox="1"/>
            <p:nvPr/>
          </p:nvSpPr>
          <p:spPr>
            <a:xfrm>
              <a:off x="1927655" y="1108153"/>
              <a:ext cx="1180523" cy="552511"/>
            </a:xfrm>
            <a:prstGeom prst="rect">
              <a:avLst/>
            </a:prstGeom>
            <a:noFill/>
          </p:spPr>
          <p:txBody>
            <a:bodyPr wrap="square" lIns="0" tIns="0" rIns="0" bIns="0" rtlCol="0">
              <a:spAutoFit/>
            </a:bodyPr>
            <a:lstStyle/>
            <a:p>
              <a:r>
                <a:rPr lang="en-US" sz="3200" b="1" dirty="0">
                  <a:solidFill>
                    <a:schemeClr val="bg1"/>
                  </a:solidFill>
                </a:rPr>
                <a:t>-64%</a:t>
              </a:r>
            </a:p>
          </p:txBody>
        </p:sp>
        <p:sp>
          <p:nvSpPr>
            <p:cNvPr id="69" name="TextBox 68">
              <a:extLst>
                <a:ext uri="{FF2B5EF4-FFF2-40B4-BE49-F238E27FC236}">
                  <a16:creationId xmlns:a16="http://schemas.microsoft.com/office/drawing/2014/main" id="{3D7A04F4-9F48-4447-B890-38107DE577FD}"/>
                </a:ext>
              </a:extLst>
            </p:cNvPr>
            <p:cNvSpPr txBox="1"/>
            <p:nvPr/>
          </p:nvSpPr>
          <p:spPr>
            <a:xfrm>
              <a:off x="1853776" y="1600626"/>
              <a:ext cx="1064736" cy="276255"/>
            </a:xfrm>
            <a:prstGeom prst="rect">
              <a:avLst/>
            </a:prstGeom>
            <a:noFill/>
          </p:spPr>
          <p:txBody>
            <a:bodyPr wrap="none" lIns="0" tIns="0" rIns="0" bIns="0" rtlCol="0">
              <a:spAutoFit/>
            </a:bodyPr>
            <a:lstStyle/>
            <a:p>
              <a:r>
                <a:rPr lang="en-US" sz="1600" b="1" dirty="0">
                  <a:solidFill>
                    <a:schemeClr val="bg1"/>
                  </a:solidFill>
                </a:rPr>
                <a:t>Min. fence </a:t>
              </a:r>
            </a:p>
          </p:txBody>
        </p:sp>
      </p:grpSp>
      <p:sp>
        <p:nvSpPr>
          <p:cNvPr id="57" name="TextBox 56">
            <a:extLst>
              <a:ext uri="{FF2B5EF4-FFF2-40B4-BE49-F238E27FC236}">
                <a16:creationId xmlns:a16="http://schemas.microsoft.com/office/drawing/2014/main" id="{606E2997-151B-423A-AF82-9E98912DD3E6}"/>
              </a:ext>
            </a:extLst>
          </p:cNvPr>
          <p:cNvSpPr txBox="1"/>
          <p:nvPr/>
        </p:nvSpPr>
        <p:spPr>
          <a:xfrm>
            <a:off x="7258927" y="4604635"/>
            <a:ext cx="2418781" cy="861774"/>
          </a:xfrm>
          <a:prstGeom prst="rect">
            <a:avLst/>
          </a:prstGeom>
          <a:noFill/>
        </p:spPr>
        <p:txBody>
          <a:bodyPr wrap="square" lIns="0" tIns="0" rIns="0" bIns="0" rtlCol="0">
            <a:spAutoFit/>
          </a:bodyPr>
          <a:lstStyle/>
          <a:p>
            <a:r>
              <a:rPr lang="en-US" sz="1400" dirty="0">
                <a:solidFill>
                  <a:srgbClr val="30353F"/>
                </a:solidFill>
              </a:rPr>
              <a:t>If we can renovate housing to reach  condition 3+ it potentially can increase price on average by 60%</a:t>
            </a:r>
          </a:p>
        </p:txBody>
      </p:sp>
      <p:grpSp>
        <p:nvGrpSpPr>
          <p:cNvPr id="60" name="Group 59">
            <a:extLst>
              <a:ext uri="{FF2B5EF4-FFF2-40B4-BE49-F238E27FC236}">
                <a16:creationId xmlns:a16="http://schemas.microsoft.com/office/drawing/2014/main" id="{B2F47023-6954-4C90-B476-94A98E8BEB39}"/>
              </a:ext>
            </a:extLst>
          </p:cNvPr>
          <p:cNvGrpSpPr/>
          <p:nvPr/>
        </p:nvGrpSpPr>
        <p:grpSpPr>
          <a:xfrm>
            <a:off x="7897753" y="3747263"/>
            <a:ext cx="1391791" cy="704407"/>
            <a:chOff x="1933635" y="1108153"/>
            <a:chExt cx="1561562" cy="790330"/>
          </a:xfrm>
        </p:grpSpPr>
        <p:sp>
          <p:nvSpPr>
            <p:cNvPr id="61" name="TextBox 60">
              <a:extLst>
                <a:ext uri="{FF2B5EF4-FFF2-40B4-BE49-F238E27FC236}">
                  <a16:creationId xmlns:a16="http://schemas.microsoft.com/office/drawing/2014/main" id="{45911234-9E97-468D-8F02-5176E3FC1456}"/>
                </a:ext>
              </a:extLst>
            </p:cNvPr>
            <p:cNvSpPr txBox="1"/>
            <p:nvPr/>
          </p:nvSpPr>
          <p:spPr>
            <a:xfrm>
              <a:off x="2056928" y="1108153"/>
              <a:ext cx="1200528" cy="552511"/>
            </a:xfrm>
            <a:prstGeom prst="rect">
              <a:avLst/>
            </a:prstGeom>
            <a:noFill/>
          </p:spPr>
          <p:txBody>
            <a:bodyPr wrap="square" lIns="0" tIns="0" rIns="0" bIns="0" rtlCol="0">
              <a:spAutoFit/>
            </a:bodyPr>
            <a:lstStyle/>
            <a:p>
              <a:r>
                <a:rPr lang="en-US" sz="3200" b="1" dirty="0">
                  <a:solidFill>
                    <a:schemeClr val="bg1"/>
                  </a:solidFill>
                </a:rPr>
                <a:t>Why?</a:t>
              </a:r>
            </a:p>
          </p:txBody>
        </p:sp>
        <p:sp>
          <p:nvSpPr>
            <p:cNvPr id="62" name="TextBox 61">
              <a:extLst>
                <a:ext uri="{FF2B5EF4-FFF2-40B4-BE49-F238E27FC236}">
                  <a16:creationId xmlns:a16="http://schemas.microsoft.com/office/drawing/2014/main" id="{30F48E62-3775-428A-8475-A0624D707B17}"/>
                </a:ext>
              </a:extLst>
            </p:cNvPr>
            <p:cNvSpPr txBox="1"/>
            <p:nvPr/>
          </p:nvSpPr>
          <p:spPr>
            <a:xfrm>
              <a:off x="1933635" y="1622228"/>
              <a:ext cx="1561562" cy="276255"/>
            </a:xfrm>
            <a:prstGeom prst="rect">
              <a:avLst/>
            </a:prstGeom>
            <a:noFill/>
          </p:spPr>
          <p:txBody>
            <a:bodyPr wrap="none" lIns="0" tIns="0" rIns="0" bIns="0" rtlCol="0">
              <a:spAutoFit/>
            </a:bodyPr>
            <a:lstStyle/>
            <a:p>
              <a:r>
                <a:rPr lang="en-US" sz="1600" b="1" dirty="0">
                  <a:solidFill>
                    <a:schemeClr val="bg1"/>
                  </a:solidFill>
                </a:rPr>
                <a:t>Why it matters? </a:t>
              </a:r>
            </a:p>
          </p:txBody>
        </p:sp>
      </p:grpSp>
      <p:sp>
        <p:nvSpPr>
          <p:cNvPr id="96" name="Oval 95">
            <a:extLst>
              <a:ext uri="{FF2B5EF4-FFF2-40B4-BE49-F238E27FC236}">
                <a16:creationId xmlns:a16="http://schemas.microsoft.com/office/drawing/2014/main" id="{5FC623C2-374D-44E3-BAFC-327E40129D42}"/>
              </a:ext>
            </a:extLst>
          </p:cNvPr>
          <p:cNvSpPr/>
          <p:nvPr/>
        </p:nvSpPr>
        <p:spPr>
          <a:xfrm>
            <a:off x="6951695" y="3786451"/>
            <a:ext cx="702967" cy="702966"/>
          </a:xfrm>
          <a:prstGeom prst="ellipse">
            <a:avLst/>
          </a:prstGeom>
          <a:solidFill>
            <a:srgbClr val="30353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Graphic 5" descr="Question mark with solid fill">
            <a:extLst>
              <a:ext uri="{FF2B5EF4-FFF2-40B4-BE49-F238E27FC236}">
                <a16:creationId xmlns:a16="http://schemas.microsoft.com/office/drawing/2014/main" id="{FFECF64F-6BD5-4102-B03A-D8758940E17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71298" y="3906775"/>
            <a:ext cx="462317" cy="462317"/>
          </a:xfrm>
          <a:prstGeom prst="rect">
            <a:avLst/>
          </a:prstGeom>
        </p:spPr>
      </p:pic>
      <p:pic>
        <p:nvPicPr>
          <p:cNvPr id="11" name="Graphic 10" descr="Money with solid fill">
            <a:extLst>
              <a:ext uri="{FF2B5EF4-FFF2-40B4-BE49-F238E27FC236}">
                <a16:creationId xmlns:a16="http://schemas.microsoft.com/office/drawing/2014/main" id="{8B23D909-50CA-4502-B194-CF6D076C1A0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204973" y="1953234"/>
            <a:ext cx="502569" cy="502569"/>
          </a:xfrm>
          <a:prstGeom prst="rect">
            <a:avLst/>
          </a:prstGeom>
        </p:spPr>
      </p:pic>
      <p:sp>
        <p:nvSpPr>
          <p:cNvPr id="38" name="TextBox 37">
            <a:extLst>
              <a:ext uri="{FF2B5EF4-FFF2-40B4-BE49-F238E27FC236}">
                <a16:creationId xmlns:a16="http://schemas.microsoft.com/office/drawing/2014/main" id="{C38E2721-2664-4068-90C0-AD8B0CBF2244}"/>
              </a:ext>
            </a:extLst>
          </p:cNvPr>
          <p:cNvSpPr txBox="1"/>
          <p:nvPr/>
        </p:nvSpPr>
        <p:spPr>
          <a:xfrm flipH="1">
            <a:off x="2793277" y="6093046"/>
            <a:ext cx="1419563" cy="305133"/>
          </a:xfrm>
          <a:prstGeom prst="rect">
            <a:avLst/>
          </a:prstGeom>
          <a:noFill/>
        </p:spPr>
        <p:txBody>
          <a:bodyPr wrap="square" rtlCol="0">
            <a:spAutoFit/>
          </a:bodyPr>
          <a:lstStyle/>
          <a:p>
            <a:r>
              <a:rPr lang="en-US" sz="1400" dirty="0"/>
              <a:t>Condition score </a:t>
            </a:r>
          </a:p>
        </p:txBody>
      </p:sp>
      <p:sp>
        <p:nvSpPr>
          <p:cNvPr id="39" name="TextBox 38">
            <a:extLst>
              <a:ext uri="{FF2B5EF4-FFF2-40B4-BE49-F238E27FC236}">
                <a16:creationId xmlns:a16="http://schemas.microsoft.com/office/drawing/2014/main" id="{9B310614-A791-443D-9803-DCE557C5A3B8}"/>
              </a:ext>
            </a:extLst>
          </p:cNvPr>
          <p:cNvSpPr txBox="1"/>
          <p:nvPr/>
        </p:nvSpPr>
        <p:spPr>
          <a:xfrm rot="16200000">
            <a:off x="-1766505" y="3752887"/>
            <a:ext cx="4508338" cy="307777"/>
          </a:xfrm>
          <a:prstGeom prst="rect">
            <a:avLst/>
          </a:prstGeom>
          <a:noFill/>
        </p:spPr>
        <p:txBody>
          <a:bodyPr wrap="square" rtlCol="0">
            <a:spAutoFit/>
          </a:bodyPr>
          <a:lstStyle/>
          <a:p>
            <a:pPr algn="ctr"/>
            <a:r>
              <a:rPr lang="en-US" sz="1400" dirty="0"/>
              <a:t>Average price of house </a:t>
            </a:r>
          </a:p>
        </p:txBody>
      </p:sp>
    </p:spTree>
    <p:extLst>
      <p:ext uri="{BB962C8B-B14F-4D97-AF65-F5344CB8AC3E}">
        <p14:creationId xmlns:p14="http://schemas.microsoft.com/office/powerpoint/2010/main" val="3529665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74434" cy="307777"/>
          </a:xfrm>
          <a:prstGeom prst="rect">
            <a:avLst/>
          </a:prstGeom>
          <a:noFill/>
        </p:spPr>
        <p:txBody>
          <a:bodyPr wrap="none" rtlCol="0">
            <a:spAutoFit/>
          </a:bodyPr>
          <a:lstStyle/>
          <a:p>
            <a:r>
              <a:rPr lang="en-US" sz="1400" b="1" dirty="0">
                <a:solidFill>
                  <a:schemeClr val="bg1"/>
                </a:solidFill>
              </a:rPr>
              <a:t>7</a:t>
            </a:r>
          </a:p>
        </p:txBody>
      </p:sp>
      <p:grpSp>
        <p:nvGrpSpPr>
          <p:cNvPr id="2" name="Group 1">
            <a:extLst>
              <a:ext uri="{FF2B5EF4-FFF2-40B4-BE49-F238E27FC236}">
                <a16:creationId xmlns:a16="http://schemas.microsoft.com/office/drawing/2014/main" id="{4494785E-4C9A-4626-816D-B5F5920DA80C}"/>
              </a:ext>
              <a:ext uri="{C183D7F6-B498-43B3-948B-1728B52AA6E4}">
                <adec:decorative xmlns:adec="http://schemas.microsoft.com/office/drawing/2017/decorative" val="1"/>
              </a:ext>
            </a:extLst>
          </p:cNvPr>
          <p:cNvGrpSpPr/>
          <p:nvPr/>
        </p:nvGrpSpPr>
        <p:grpSpPr>
          <a:xfrm>
            <a:off x="480988" y="2455803"/>
            <a:ext cx="5349015" cy="3332622"/>
            <a:chOff x="825793" y="2050795"/>
            <a:chExt cx="5349015" cy="3332622"/>
          </a:xfrm>
        </p:grpSpPr>
        <p:sp>
          <p:nvSpPr>
            <p:cNvPr id="71" name="TextBox 70"/>
            <p:cNvSpPr txBox="1"/>
            <p:nvPr/>
          </p:nvSpPr>
          <p:spPr>
            <a:xfrm>
              <a:off x="825793" y="2890917"/>
              <a:ext cx="2418781" cy="861774"/>
            </a:xfrm>
            <a:prstGeom prst="rect">
              <a:avLst/>
            </a:prstGeom>
            <a:noFill/>
          </p:spPr>
          <p:txBody>
            <a:bodyPr wrap="square" lIns="0" tIns="0" rIns="0" bIns="0" rtlCol="0">
              <a:spAutoFit/>
            </a:bodyPr>
            <a:lstStyle/>
            <a:p>
              <a:r>
                <a:rPr lang="en-US" sz="1400" dirty="0"/>
                <a:t>Average price difference in renovated and NOT renovated housing in Seattle and its agglomeration.</a:t>
              </a:r>
              <a:endParaRPr lang="en-US" sz="1400" dirty="0">
                <a:solidFill>
                  <a:srgbClr val="30353F"/>
                </a:solidFill>
              </a:endParaRPr>
            </a:p>
          </p:txBody>
        </p:sp>
        <p:sp>
          <p:nvSpPr>
            <p:cNvPr id="88" name="Rectangle 87"/>
            <p:cNvSpPr/>
            <p:nvPr/>
          </p:nvSpPr>
          <p:spPr>
            <a:xfrm>
              <a:off x="1174451" y="2068093"/>
              <a:ext cx="2205714" cy="702966"/>
            </a:xfrm>
            <a:prstGeom prst="rect">
              <a:avLst/>
            </a:prstGeom>
            <a:gradFill flip="none" rotWithShape="1">
              <a:gsLst>
                <a:gs pos="100000">
                  <a:schemeClr val="bg1"/>
                </a:gs>
                <a:gs pos="54000">
                  <a:srgbClr val="515A6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p:nvPr/>
          </p:nvGrpSpPr>
          <p:grpSpPr>
            <a:xfrm>
              <a:off x="825793" y="2068093"/>
              <a:ext cx="702967" cy="702966"/>
              <a:chOff x="1072536" y="1083143"/>
              <a:chExt cx="788715" cy="788715"/>
            </a:xfrm>
          </p:grpSpPr>
          <p:sp>
            <p:nvSpPr>
              <p:cNvPr id="8" name="Oval 7"/>
              <p:cNvSpPr/>
              <p:nvPr/>
            </p:nvSpPr>
            <p:spPr>
              <a:xfrm>
                <a:off x="1072536" y="1083143"/>
                <a:ext cx="788715" cy="788715"/>
              </a:xfrm>
              <a:prstGeom prst="ellipse">
                <a:avLst/>
              </a:prstGeom>
              <a:solidFill>
                <a:srgbClr val="30353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p:cNvGrpSpPr/>
              <p:nvPr/>
            </p:nvGrpSpPr>
            <p:grpSpPr>
              <a:xfrm>
                <a:off x="1276148" y="1369137"/>
                <a:ext cx="381490" cy="216726"/>
                <a:chOff x="3283332" y="3275035"/>
                <a:chExt cx="479215" cy="272245"/>
              </a:xfrm>
            </p:grpSpPr>
            <p:sp>
              <p:nvSpPr>
                <p:cNvPr id="68" name="Freeform 11"/>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12"/>
                <p:cNvSpPr>
                  <a:spLocks noEditPoints="1"/>
                </p:cNvSpPr>
                <p:nvPr/>
              </p:nvSpPr>
              <p:spPr bwMode="auto">
                <a:xfrm>
                  <a:off x="3381245" y="3337126"/>
                  <a:ext cx="282594"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13"/>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14"/>
                <p:cNvSpPr>
                  <a:spLocks noEditPoints="1"/>
                </p:cNvSpPr>
                <p:nvPr/>
              </p:nvSpPr>
              <p:spPr bwMode="auto">
                <a:xfrm>
                  <a:off x="3518959" y="3368967"/>
                  <a:ext cx="61295"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3" name="Group 12"/>
            <p:cNvGrpSpPr/>
            <p:nvPr/>
          </p:nvGrpSpPr>
          <p:grpSpPr>
            <a:xfrm>
              <a:off x="1569453" y="2050795"/>
              <a:ext cx="1291829" cy="666187"/>
              <a:chOff x="1923256" y="1108153"/>
              <a:chExt cx="1449407" cy="747448"/>
            </a:xfrm>
          </p:grpSpPr>
          <p:sp>
            <p:nvSpPr>
              <p:cNvPr id="27" name="TextBox 26"/>
              <p:cNvSpPr txBox="1"/>
              <p:nvPr/>
            </p:nvSpPr>
            <p:spPr>
              <a:xfrm>
                <a:off x="2081212" y="1108153"/>
                <a:ext cx="843515" cy="552511"/>
              </a:xfrm>
              <a:prstGeom prst="rect">
                <a:avLst/>
              </a:prstGeom>
              <a:noFill/>
            </p:spPr>
            <p:txBody>
              <a:bodyPr wrap="none" lIns="0" tIns="0" rIns="0" bIns="0" rtlCol="0">
                <a:spAutoFit/>
              </a:bodyPr>
              <a:lstStyle/>
              <a:p>
                <a:r>
                  <a:rPr lang="en-US" sz="3200" b="1" dirty="0">
                    <a:solidFill>
                      <a:schemeClr val="bg1"/>
                    </a:solidFill>
                  </a:rPr>
                  <a:t>42%</a:t>
                </a:r>
              </a:p>
            </p:txBody>
          </p:sp>
          <p:sp>
            <p:nvSpPr>
              <p:cNvPr id="50" name="TextBox 49"/>
              <p:cNvSpPr txBox="1"/>
              <p:nvPr/>
            </p:nvSpPr>
            <p:spPr>
              <a:xfrm>
                <a:off x="1923256" y="1579346"/>
                <a:ext cx="1449407" cy="276255"/>
              </a:xfrm>
              <a:prstGeom prst="rect">
                <a:avLst/>
              </a:prstGeom>
              <a:noFill/>
            </p:spPr>
            <p:txBody>
              <a:bodyPr wrap="none" lIns="0" tIns="0" rIns="0" bIns="0" rtlCol="0">
                <a:spAutoFit/>
              </a:bodyPr>
              <a:lstStyle/>
              <a:p>
                <a:r>
                  <a:rPr lang="en-US" sz="1600" b="1" dirty="0">
                    <a:solidFill>
                      <a:schemeClr val="bg1"/>
                    </a:solidFill>
                  </a:rPr>
                  <a:t>Avg difference </a:t>
                </a:r>
              </a:p>
            </p:txBody>
          </p:sp>
        </p:grpSp>
        <p:sp>
          <p:nvSpPr>
            <p:cNvPr id="53" name="TextBox 52"/>
            <p:cNvSpPr txBox="1"/>
            <p:nvPr/>
          </p:nvSpPr>
          <p:spPr>
            <a:xfrm>
              <a:off x="844712" y="4737086"/>
              <a:ext cx="2017681" cy="646331"/>
            </a:xfrm>
            <a:prstGeom prst="rect">
              <a:avLst/>
            </a:prstGeom>
            <a:noFill/>
          </p:spPr>
          <p:txBody>
            <a:bodyPr wrap="square" lIns="0" tIns="0" rIns="0" bIns="0" rtlCol="0">
              <a:spAutoFit/>
            </a:bodyPr>
            <a:lstStyle/>
            <a:p>
              <a:r>
                <a:rPr lang="en-US" sz="1400" dirty="0">
                  <a:solidFill>
                    <a:srgbClr val="30353F"/>
                  </a:solidFill>
                </a:rPr>
                <a:t>Maximum difference in prices. Renovated vs </a:t>
              </a:r>
              <a:r>
                <a:rPr lang="en-US" sz="1400" b="1" dirty="0">
                  <a:solidFill>
                    <a:srgbClr val="30353F"/>
                  </a:solidFill>
                </a:rPr>
                <a:t>not</a:t>
              </a:r>
              <a:r>
                <a:rPr lang="en-US" sz="1400" dirty="0">
                  <a:solidFill>
                    <a:srgbClr val="30353F"/>
                  </a:solidFill>
                </a:rPr>
                <a:t> renovated housing </a:t>
              </a:r>
            </a:p>
          </p:txBody>
        </p:sp>
        <p:sp>
          <p:nvSpPr>
            <p:cNvPr id="91" name="Rectangle 90"/>
            <p:cNvSpPr/>
            <p:nvPr/>
          </p:nvSpPr>
          <p:spPr>
            <a:xfrm>
              <a:off x="1138323" y="3905738"/>
              <a:ext cx="2183970" cy="702966"/>
            </a:xfrm>
            <a:prstGeom prst="rect">
              <a:avLst/>
            </a:prstGeom>
            <a:gradFill flip="none" rotWithShape="1">
              <a:gsLst>
                <a:gs pos="100000">
                  <a:schemeClr val="bg1"/>
                </a:gs>
                <a:gs pos="54000">
                  <a:srgbClr val="DBDBD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p:cNvSpPr/>
            <p:nvPr/>
          </p:nvSpPr>
          <p:spPr>
            <a:xfrm>
              <a:off x="833511" y="3920431"/>
              <a:ext cx="702967" cy="702966"/>
            </a:xfrm>
            <a:prstGeom prst="ellipse">
              <a:avLst/>
            </a:prstGeom>
            <a:solidFill>
              <a:srgbClr val="CFCFCF"/>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5" name="Group 54"/>
            <p:cNvGrpSpPr/>
            <p:nvPr/>
          </p:nvGrpSpPr>
          <p:grpSpPr>
            <a:xfrm>
              <a:off x="1577285" y="3920431"/>
              <a:ext cx="1387303" cy="685152"/>
              <a:chOff x="1932042" y="1108153"/>
              <a:chExt cx="1556527" cy="768727"/>
            </a:xfrm>
          </p:grpSpPr>
          <p:sp>
            <p:nvSpPr>
              <p:cNvPr id="56" name="TextBox 55"/>
              <p:cNvSpPr txBox="1"/>
              <p:nvPr/>
            </p:nvSpPr>
            <p:spPr>
              <a:xfrm>
                <a:off x="2081212" y="1108153"/>
                <a:ext cx="1073728" cy="552511"/>
              </a:xfrm>
              <a:prstGeom prst="rect">
                <a:avLst/>
              </a:prstGeom>
              <a:noFill/>
            </p:spPr>
            <p:txBody>
              <a:bodyPr wrap="none" lIns="0" tIns="0" rIns="0" bIns="0" rtlCol="0">
                <a:spAutoFit/>
              </a:bodyPr>
              <a:lstStyle/>
              <a:p>
                <a:r>
                  <a:rPr lang="en-US" sz="3200" b="1" dirty="0">
                    <a:solidFill>
                      <a:srgbClr val="30353F"/>
                    </a:solidFill>
                  </a:rPr>
                  <a:t>358%</a:t>
                </a:r>
              </a:p>
            </p:txBody>
          </p:sp>
          <p:sp>
            <p:nvSpPr>
              <p:cNvPr id="58" name="TextBox 57"/>
              <p:cNvSpPr txBox="1"/>
              <p:nvPr/>
            </p:nvSpPr>
            <p:spPr>
              <a:xfrm>
                <a:off x="1932042" y="1600625"/>
                <a:ext cx="1556527" cy="276255"/>
              </a:xfrm>
              <a:prstGeom prst="rect">
                <a:avLst/>
              </a:prstGeom>
              <a:noFill/>
            </p:spPr>
            <p:txBody>
              <a:bodyPr wrap="none" lIns="0" tIns="0" rIns="0" bIns="0" rtlCol="0">
                <a:spAutoFit/>
              </a:bodyPr>
              <a:lstStyle/>
              <a:p>
                <a:r>
                  <a:rPr lang="en-US" sz="1600" b="1" dirty="0">
                    <a:solidFill>
                      <a:srgbClr val="30353F"/>
                    </a:solidFill>
                  </a:rPr>
                  <a:t>Max. Difference </a:t>
                </a:r>
              </a:p>
            </p:txBody>
          </p:sp>
        </p:grpSp>
        <p:sp>
          <p:nvSpPr>
            <p:cNvPr id="78" name="TextBox 77"/>
            <p:cNvSpPr txBox="1"/>
            <p:nvPr/>
          </p:nvSpPr>
          <p:spPr>
            <a:xfrm>
              <a:off x="3752994" y="4737086"/>
              <a:ext cx="2017681" cy="646331"/>
            </a:xfrm>
            <a:prstGeom prst="rect">
              <a:avLst/>
            </a:prstGeom>
            <a:noFill/>
          </p:spPr>
          <p:txBody>
            <a:bodyPr wrap="square" lIns="0" tIns="0" rIns="0" bIns="0" rtlCol="0">
              <a:spAutoFit/>
            </a:bodyPr>
            <a:lstStyle/>
            <a:p>
              <a:r>
                <a:rPr lang="en-US" sz="1400" dirty="0"/>
                <a:t>Minimum difference in prices. </a:t>
              </a:r>
              <a:r>
                <a:rPr lang="en-US" sz="1400" dirty="0">
                  <a:solidFill>
                    <a:srgbClr val="30353F"/>
                  </a:solidFill>
                </a:rPr>
                <a:t>. Renovated vs </a:t>
              </a:r>
              <a:r>
                <a:rPr lang="en-US" sz="1400" b="1" dirty="0">
                  <a:solidFill>
                    <a:srgbClr val="30353F"/>
                  </a:solidFill>
                </a:rPr>
                <a:t>not</a:t>
              </a:r>
              <a:r>
                <a:rPr lang="en-US" sz="1400" dirty="0">
                  <a:solidFill>
                    <a:srgbClr val="30353F"/>
                  </a:solidFill>
                </a:rPr>
                <a:t> renovated housing </a:t>
              </a:r>
            </a:p>
          </p:txBody>
        </p:sp>
        <p:sp>
          <p:nvSpPr>
            <p:cNvPr id="92" name="Rectangle 91"/>
            <p:cNvSpPr/>
            <p:nvPr/>
          </p:nvSpPr>
          <p:spPr>
            <a:xfrm>
              <a:off x="4142840" y="3946722"/>
              <a:ext cx="2031968" cy="702967"/>
            </a:xfrm>
            <a:prstGeom prst="rect">
              <a:avLst/>
            </a:prstGeom>
            <a:gradFill flip="none" rotWithShape="1">
              <a:gsLst>
                <a:gs pos="100000">
                  <a:schemeClr val="bg1"/>
                </a:gs>
                <a:gs pos="54000">
                  <a:srgbClr val="85E0E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p:nvGrpSpPr>
          <p:grpSpPr>
            <a:xfrm>
              <a:off x="3697111" y="3946721"/>
              <a:ext cx="702968" cy="702967"/>
              <a:chOff x="4294093" y="3219924"/>
              <a:chExt cx="788715" cy="788715"/>
            </a:xfrm>
          </p:grpSpPr>
          <p:sp>
            <p:nvSpPr>
              <p:cNvPr id="43" name="Oval 42"/>
              <p:cNvSpPr/>
              <p:nvPr/>
            </p:nvSpPr>
            <p:spPr>
              <a:xfrm>
                <a:off x="4294093" y="3219924"/>
                <a:ext cx="788715" cy="788715"/>
              </a:xfrm>
              <a:prstGeom prst="ellipse">
                <a:avLst/>
              </a:prstGeom>
              <a:solidFill>
                <a:srgbClr val="43CDD9"/>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p:cNvGrpSpPr/>
              <p:nvPr/>
            </p:nvGrpSpPr>
            <p:grpSpPr>
              <a:xfrm>
                <a:off x="4634476" y="3614471"/>
                <a:ext cx="233363" cy="71438"/>
                <a:chOff x="8245475" y="3925888"/>
                <a:chExt cx="233363" cy="71438"/>
              </a:xfrm>
            </p:grpSpPr>
            <p:sp>
              <p:nvSpPr>
                <p:cNvPr id="45" name="Freeform 27"/>
                <p:cNvSpPr>
                  <a:spLocks/>
                </p:cNvSpPr>
                <p:nvPr/>
              </p:nvSpPr>
              <p:spPr bwMode="auto">
                <a:xfrm>
                  <a:off x="8424863" y="3943350"/>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28"/>
                <p:cNvSpPr>
                  <a:spLocks/>
                </p:cNvSpPr>
                <p:nvPr/>
              </p:nvSpPr>
              <p:spPr bwMode="auto">
                <a:xfrm>
                  <a:off x="8245475" y="392588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29"/>
                <p:cNvSpPr>
                  <a:spLocks/>
                </p:cNvSpPr>
                <p:nvPr/>
              </p:nvSpPr>
              <p:spPr bwMode="auto">
                <a:xfrm>
                  <a:off x="8245475" y="397986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79" name="Group 78"/>
            <p:cNvGrpSpPr/>
            <p:nvPr/>
          </p:nvGrpSpPr>
          <p:grpSpPr>
            <a:xfrm>
              <a:off x="4428477" y="3920431"/>
              <a:ext cx="1352037" cy="685153"/>
              <a:chOff x="1853776" y="1108153"/>
              <a:chExt cx="1516960" cy="768728"/>
            </a:xfrm>
          </p:grpSpPr>
          <p:sp>
            <p:nvSpPr>
              <p:cNvPr id="80" name="TextBox 79"/>
              <p:cNvSpPr txBox="1"/>
              <p:nvPr/>
            </p:nvSpPr>
            <p:spPr>
              <a:xfrm>
                <a:off x="1927655" y="1108153"/>
                <a:ext cx="1180523" cy="552511"/>
              </a:xfrm>
              <a:prstGeom prst="rect">
                <a:avLst/>
              </a:prstGeom>
              <a:noFill/>
            </p:spPr>
            <p:txBody>
              <a:bodyPr wrap="square" lIns="0" tIns="0" rIns="0" bIns="0" rtlCol="0">
                <a:spAutoFit/>
              </a:bodyPr>
              <a:lstStyle/>
              <a:p>
                <a:r>
                  <a:rPr lang="en-US" sz="3200" b="1" dirty="0">
                    <a:solidFill>
                      <a:schemeClr val="bg1"/>
                    </a:solidFill>
                  </a:rPr>
                  <a:t>-64%</a:t>
                </a:r>
              </a:p>
            </p:txBody>
          </p:sp>
          <p:sp>
            <p:nvSpPr>
              <p:cNvPr id="81" name="TextBox 80"/>
              <p:cNvSpPr txBox="1"/>
              <p:nvPr/>
            </p:nvSpPr>
            <p:spPr>
              <a:xfrm>
                <a:off x="1853776" y="1600626"/>
                <a:ext cx="1516960" cy="276255"/>
              </a:xfrm>
              <a:prstGeom prst="rect">
                <a:avLst/>
              </a:prstGeom>
              <a:noFill/>
            </p:spPr>
            <p:txBody>
              <a:bodyPr wrap="none" lIns="0" tIns="0" rIns="0" bIns="0" rtlCol="0">
                <a:spAutoFit/>
              </a:bodyPr>
              <a:lstStyle/>
              <a:p>
                <a:r>
                  <a:rPr lang="en-US" sz="1600" b="1" dirty="0">
                    <a:solidFill>
                      <a:schemeClr val="bg1"/>
                    </a:solidFill>
                  </a:rPr>
                  <a:t>Min. Difference </a:t>
                </a:r>
              </a:p>
            </p:txBody>
          </p:sp>
        </p:grpSp>
        <p:sp>
          <p:nvSpPr>
            <p:cNvPr id="82" name="TextBox 81"/>
            <p:cNvSpPr txBox="1"/>
            <p:nvPr/>
          </p:nvSpPr>
          <p:spPr>
            <a:xfrm>
              <a:off x="3752994" y="2876165"/>
              <a:ext cx="2418781" cy="646331"/>
            </a:xfrm>
            <a:prstGeom prst="rect">
              <a:avLst/>
            </a:prstGeom>
            <a:noFill/>
          </p:spPr>
          <p:txBody>
            <a:bodyPr wrap="square" lIns="0" tIns="0" rIns="0" bIns="0" rtlCol="0">
              <a:spAutoFit/>
            </a:bodyPr>
            <a:lstStyle/>
            <a:p>
              <a:r>
                <a:rPr lang="en-US" sz="1400" dirty="0">
                  <a:solidFill>
                    <a:srgbClr val="30353F"/>
                  </a:solidFill>
                </a:rPr>
                <a:t>Probability of renovated house being more expansive that </a:t>
              </a:r>
              <a:r>
                <a:rPr lang="en-US" sz="1400" b="1" dirty="0">
                  <a:solidFill>
                    <a:srgbClr val="30353F"/>
                  </a:solidFill>
                </a:rPr>
                <a:t>not</a:t>
              </a:r>
              <a:r>
                <a:rPr lang="en-US" sz="1400" dirty="0">
                  <a:solidFill>
                    <a:srgbClr val="30353F"/>
                  </a:solidFill>
                </a:rPr>
                <a:t> renovated by 30% </a:t>
              </a:r>
            </a:p>
          </p:txBody>
        </p:sp>
        <p:sp>
          <p:nvSpPr>
            <p:cNvPr id="90" name="Rectangle 89"/>
            <p:cNvSpPr/>
            <p:nvPr/>
          </p:nvSpPr>
          <p:spPr>
            <a:xfrm>
              <a:off x="4087496" y="2076584"/>
              <a:ext cx="2048949" cy="702967"/>
            </a:xfrm>
            <a:prstGeom prst="rect">
              <a:avLst/>
            </a:prstGeom>
            <a:gradFill flip="none" rotWithShape="1">
              <a:gsLst>
                <a:gs pos="100000">
                  <a:schemeClr val="bg1"/>
                </a:gs>
                <a:gs pos="53000">
                  <a:srgbClr val="AFBBB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2"/>
            <p:cNvGrpSpPr/>
            <p:nvPr/>
          </p:nvGrpSpPr>
          <p:grpSpPr>
            <a:xfrm>
              <a:off x="3752994" y="2076676"/>
              <a:ext cx="702967" cy="702967"/>
              <a:chOff x="3752994" y="2076676"/>
              <a:chExt cx="702967" cy="702967"/>
            </a:xfrm>
          </p:grpSpPr>
          <p:sp>
            <p:nvSpPr>
              <p:cNvPr id="35" name="Oval 34"/>
              <p:cNvSpPr/>
              <p:nvPr/>
            </p:nvSpPr>
            <p:spPr>
              <a:xfrm>
                <a:off x="3752994" y="2076676"/>
                <a:ext cx="702967" cy="702967"/>
              </a:xfrm>
              <a:prstGeom prst="ellipse">
                <a:avLst/>
              </a:prstGeom>
              <a:solidFill>
                <a:srgbClr val="8FA0A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p:cNvGrpSpPr/>
              <p:nvPr/>
            </p:nvGrpSpPr>
            <p:grpSpPr>
              <a:xfrm>
                <a:off x="3919769" y="2340342"/>
                <a:ext cx="369417" cy="175634"/>
                <a:chOff x="4254500" y="2100263"/>
                <a:chExt cx="1906588" cy="906463"/>
              </a:xfrm>
            </p:grpSpPr>
            <p:sp>
              <p:nvSpPr>
                <p:cNvPr id="48"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85" name="Group 84"/>
            <p:cNvGrpSpPr/>
            <p:nvPr/>
          </p:nvGrpSpPr>
          <p:grpSpPr>
            <a:xfrm>
              <a:off x="4627064" y="2055751"/>
              <a:ext cx="1052485" cy="684158"/>
              <a:chOff x="2076588" y="1108153"/>
              <a:chExt cx="1180868" cy="767612"/>
            </a:xfrm>
          </p:grpSpPr>
          <p:sp>
            <p:nvSpPr>
              <p:cNvPr id="86" name="TextBox 85"/>
              <p:cNvSpPr txBox="1"/>
              <p:nvPr/>
            </p:nvSpPr>
            <p:spPr>
              <a:xfrm>
                <a:off x="2081212" y="1108153"/>
                <a:ext cx="1176244" cy="552511"/>
              </a:xfrm>
              <a:prstGeom prst="rect">
                <a:avLst/>
              </a:prstGeom>
              <a:noFill/>
            </p:spPr>
            <p:txBody>
              <a:bodyPr wrap="none" lIns="0" tIns="0" rIns="0" bIns="0" rtlCol="0">
                <a:spAutoFit/>
              </a:bodyPr>
              <a:lstStyle/>
              <a:p>
                <a:r>
                  <a:rPr lang="en-US" sz="3200" b="1" dirty="0">
                    <a:solidFill>
                      <a:schemeClr val="bg1"/>
                    </a:solidFill>
                  </a:rPr>
                  <a:t>47.5%</a:t>
                </a:r>
              </a:p>
            </p:txBody>
          </p:sp>
          <p:sp>
            <p:nvSpPr>
              <p:cNvPr id="87" name="TextBox 86"/>
              <p:cNvSpPr txBox="1"/>
              <p:nvPr/>
            </p:nvSpPr>
            <p:spPr>
              <a:xfrm>
                <a:off x="2076588" y="1599510"/>
                <a:ext cx="1011570" cy="276255"/>
              </a:xfrm>
              <a:prstGeom prst="rect">
                <a:avLst/>
              </a:prstGeom>
              <a:noFill/>
            </p:spPr>
            <p:txBody>
              <a:bodyPr wrap="none" lIns="0" tIns="0" rIns="0" bIns="0" rtlCol="0">
                <a:spAutoFit/>
              </a:bodyPr>
              <a:lstStyle/>
              <a:p>
                <a:r>
                  <a:rPr lang="en-US" sz="1600" b="1" dirty="0">
                    <a:solidFill>
                      <a:schemeClr val="bg1"/>
                    </a:solidFill>
                  </a:rPr>
                  <a:t>Probability</a:t>
                </a:r>
              </a:p>
            </p:txBody>
          </p:sp>
        </p:grpSp>
      </p:grpSp>
      <p:sp>
        <p:nvSpPr>
          <p:cNvPr id="150" name="Rectangle 149"/>
          <p:cNvSpPr/>
          <p:nvPr/>
        </p:nvSpPr>
        <p:spPr>
          <a:xfrm>
            <a:off x="6246448" y="1894684"/>
            <a:ext cx="5203812" cy="4239416"/>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3" name="TextBox 82">
            <a:extLst>
              <a:ext uri="{FF2B5EF4-FFF2-40B4-BE49-F238E27FC236}">
                <a16:creationId xmlns:a16="http://schemas.microsoft.com/office/drawing/2014/main" id="{DCD843C5-0DBD-4721-ACAD-288CC256EF82}"/>
              </a:ext>
            </a:extLst>
          </p:cNvPr>
          <p:cNvSpPr txBox="1"/>
          <p:nvPr/>
        </p:nvSpPr>
        <p:spPr>
          <a:xfrm>
            <a:off x="2174267" y="165381"/>
            <a:ext cx="7843494" cy="984885"/>
          </a:xfrm>
          <a:prstGeom prst="rect">
            <a:avLst/>
          </a:prstGeom>
          <a:noFill/>
        </p:spPr>
        <p:txBody>
          <a:bodyPr wrap="square" lIns="0" tIns="0" rIns="0" bIns="0" rtlCol="0">
            <a:spAutoFit/>
          </a:bodyPr>
          <a:lstStyle/>
          <a:p>
            <a:pPr algn="ctr">
              <a:tabLst>
                <a:tab pos="347663" algn="l"/>
              </a:tabLst>
            </a:pPr>
            <a:r>
              <a:rPr lang="en-US" sz="3200" dirty="0">
                <a:solidFill>
                  <a:srgbClr val="30353F"/>
                </a:solidFill>
                <a:latin typeface="+mj-lt"/>
              </a:rPr>
              <a:t>Average price difference between </a:t>
            </a:r>
          </a:p>
          <a:p>
            <a:pPr algn="ctr">
              <a:tabLst>
                <a:tab pos="347663" algn="l"/>
              </a:tabLst>
            </a:pPr>
            <a:r>
              <a:rPr lang="en-US" sz="3200" dirty="0">
                <a:solidFill>
                  <a:srgbClr val="30353F"/>
                </a:solidFill>
                <a:latin typeface="+mj-lt"/>
              </a:rPr>
              <a:t>renovated and </a:t>
            </a:r>
            <a:r>
              <a:rPr lang="en-US" sz="3200" b="1" dirty="0">
                <a:solidFill>
                  <a:srgbClr val="30353F"/>
                </a:solidFill>
                <a:latin typeface="+mj-lt"/>
              </a:rPr>
              <a:t>NOT</a:t>
            </a:r>
            <a:r>
              <a:rPr lang="en-US" sz="3200" dirty="0">
                <a:solidFill>
                  <a:srgbClr val="30353F"/>
                </a:solidFill>
                <a:latin typeface="+mj-lt"/>
              </a:rPr>
              <a:t> renovated housing</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89" name="slide2" descr="Sheet 3">
            <a:extLst>
              <a:ext uri="{FF2B5EF4-FFF2-40B4-BE49-F238E27FC236}">
                <a16:creationId xmlns:a16="http://schemas.microsoft.com/office/drawing/2014/main" id="{9D88170A-02D7-4189-8036-216EF5BB0F2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4609" t="7792" r="23535"/>
          <a:stretch/>
        </p:blipFill>
        <p:spPr>
          <a:xfrm>
            <a:off x="6224047" y="1340287"/>
            <a:ext cx="5642658" cy="4793813"/>
          </a:xfrm>
          <a:prstGeom prst="rect">
            <a:avLst/>
          </a:prstGeom>
        </p:spPr>
      </p:pic>
      <p:pic>
        <p:nvPicPr>
          <p:cNvPr id="93" name="slide2" descr="Sheet 3">
            <a:extLst>
              <a:ext uri="{FF2B5EF4-FFF2-40B4-BE49-F238E27FC236}">
                <a16:creationId xmlns:a16="http://schemas.microsoft.com/office/drawing/2014/main" id="{5F442377-5AA4-4EB9-AB2C-CCC11994DFC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87208" t="8125" r="2" b="80186"/>
          <a:stretch/>
        </p:blipFill>
        <p:spPr>
          <a:xfrm>
            <a:off x="10530840" y="5517713"/>
            <a:ext cx="1313464" cy="616387"/>
          </a:xfrm>
          <a:prstGeom prst="rect">
            <a:avLst/>
          </a:prstGeom>
        </p:spPr>
      </p:pic>
      <p:pic>
        <p:nvPicPr>
          <p:cNvPr id="7" name="Graphic 6" descr="Bar graph with upward trend with solid fill">
            <a:extLst>
              <a:ext uri="{FF2B5EF4-FFF2-40B4-BE49-F238E27FC236}">
                <a16:creationId xmlns:a16="http://schemas.microsoft.com/office/drawing/2014/main" id="{EC4CF099-E766-4A68-8D61-A4BF21E2ABF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8329" y="4421248"/>
            <a:ext cx="481961" cy="481961"/>
          </a:xfrm>
          <a:prstGeom prst="rect">
            <a:avLst/>
          </a:prstGeom>
        </p:spPr>
      </p:pic>
      <p:pic>
        <p:nvPicPr>
          <p:cNvPr id="10" name="Graphic 9" descr="Bar graph with downward trend with solid fill">
            <a:extLst>
              <a:ext uri="{FF2B5EF4-FFF2-40B4-BE49-F238E27FC236}">
                <a16:creationId xmlns:a16="http://schemas.microsoft.com/office/drawing/2014/main" id="{EA9DD412-BC47-4521-AEAB-CBEAF828229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504205" y="4480355"/>
            <a:ext cx="422449" cy="422449"/>
          </a:xfrm>
          <a:prstGeom prst="rect">
            <a:avLst/>
          </a:prstGeom>
        </p:spPr>
      </p:pic>
    </p:spTree>
    <p:extLst>
      <p:ext uri="{BB962C8B-B14F-4D97-AF65-F5344CB8AC3E}">
        <p14:creationId xmlns:p14="http://schemas.microsoft.com/office/powerpoint/2010/main" val="1519777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37">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2" name="TextBox 41"/>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8</a:t>
            </a:r>
          </a:p>
        </p:txBody>
      </p:sp>
      <p:sp>
        <p:nvSpPr>
          <p:cNvPr id="118" name="Rectangle 117" descr="This is a chart. "/>
          <p:cNvSpPr/>
          <p:nvPr/>
        </p:nvSpPr>
        <p:spPr>
          <a:xfrm>
            <a:off x="8381140" y="1883938"/>
            <a:ext cx="3195593" cy="3231650"/>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descr="This is a chart. "/>
          <p:cNvGrpSpPr/>
          <p:nvPr/>
        </p:nvGrpSpPr>
        <p:grpSpPr>
          <a:xfrm>
            <a:off x="545585" y="1883938"/>
            <a:ext cx="3297147" cy="3627312"/>
            <a:chOff x="513713" y="1883938"/>
            <a:chExt cx="3297147" cy="3627312"/>
          </a:xfrm>
        </p:grpSpPr>
        <p:sp>
          <p:nvSpPr>
            <p:cNvPr id="116" name="Rectangle 115"/>
            <p:cNvSpPr/>
            <p:nvPr/>
          </p:nvSpPr>
          <p:spPr>
            <a:xfrm>
              <a:off x="615267" y="1883938"/>
              <a:ext cx="3195593" cy="3231650"/>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58" name="Chart 57"/>
            <p:cNvGraphicFramePr/>
            <p:nvPr>
              <p:extLst>
                <p:ext uri="{D42A27DB-BD31-4B8C-83A1-F6EECF244321}">
                  <p14:modId xmlns:p14="http://schemas.microsoft.com/office/powerpoint/2010/main" val="3400873298"/>
                </p:ext>
              </p:extLst>
            </p:nvPr>
          </p:nvGraphicFramePr>
          <p:xfrm>
            <a:off x="615267" y="1986633"/>
            <a:ext cx="3131847" cy="3111570"/>
          </p:xfrm>
          <a:graphic>
            <a:graphicData uri="http://schemas.openxmlformats.org/drawingml/2006/chart">
              <c:chart xmlns:c="http://schemas.openxmlformats.org/drawingml/2006/chart" xmlns:r="http://schemas.openxmlformats.org/officeDocument/2006/relationships" r:id="rId2"/>
            </a:graphicData>
          </a:graphic>
        </p:graphicFrame>
        <p:sp>
          <p:nvSpPr>
            <p:cNvPr id="93" name="TextBox 92"/>
            <p:cNvSpPr txBox="1"/>
            <p:nvPr/>
          </p:nvSpPr>
          <p:spPr>
            <a:xfrm>
              <a:off x="513713" y="5295806"/>
              <a:ext cx="3259338" cy="215444"/>
            </a:xfrm>
            <a:prstGeom prst="rect">
              <a:avLst/>
            </a:prstGeom>
            <a:noFill/>
          </p:spPr>
          <p:txBody>
            <a:bodyPr wrap="square" lIns="0" tIns="0" rIns="0" bIns="0" rtlCol="0">
              <a:spAutoFit/>
            </a:bodyPr>
            <a:lstStyle/>
            <a:p>
              <a:pPr algn="ctr"/>
              <a:endParaRPr lang="en-US" sz="1400" dirty="0"/>
            </a:p>
          </p:txBody>
        </p:sp>
      </p:grpSp>
      <p:sp>
        <p:nvSpPr>
          <p:cNvPr id="96" name="Rectangle 95">
            <a:extLst>
              <a:ext uri="{C183D7F6-B498-43B3-948B-1728B52AA6E4}">
                <adec:decorative xmlns:adec="http://schemas.microsoft.com/office/drawing/2017/decorative" val="1"/>
              </a:ext>
            </a:extLst>
          </p:cNvPr>
          <p:cNvSpPr/>
          <p:nvPr/>
        </p:nvSpPr>
        <p:spPr>
          <a:xfrm>
            <a:off x="914058" y="976635"/>
            <a:ext cx="2864928" cy="746432"/>
          </a:xfrm>
          <a:prstGeom prst="rect">
            <a:avLst/>
          </a:prstGeom>
          <a:gradFill flip="none" rotWithShape="1">
            <a:gsLst>
              <a:gs pos="100000">
                <a:schemeClr val="bg1"/>
              </a:gs>
              <a:gs pos="54000">
                <a:srgbClr val="515A6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Oval 77">
            <a:extLst>
              <a:ext uri="{C183D7F6-B498-43B3-948B-1728B52AA6E4}">
                <adec:decorative xmlns:adec="http://schemas.microsoft.com/office/drawing/2017/decorative" val="1"/>
              </a:ext>
            </a:extLst>
          </p:cNvPr>
          <p:cNvSpPr/>
          <p:nvPr/>
        </p:nvSpPr>
        <p:spPr>
          <a:xfrm>
            <a:off x="648369" y="969860"/>
            <a:ext cx="746432" cy="74643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descr="This is an icon of paper money."/>
          <p:cNvGrpSpPr/>
          <p:nvPr/>
        </p:nvGrpSpPr>
        <p:grpSpPr>
          <a:xfrm>
            <a:off x="841066" y="1240522"/>
            <a:ext cx="361038" cy="205107"/>
            <a:chOff x="3283332" y="3275035"/>
            <a:chExt cx="479215" cy="272245"/>
          </a:xfrm>
        </p:grpSpPr>
        <p:sp>
          <p:nvSpPr>
            <p:cNvPr id="81" name="Freeform 11"/>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12"/>
            <p:cNvSpPr>
              <a:spLocks noEditPoints="1"/>
            </p:cNvSpPr>
            <p:nvPr/>
          </p:nvSpPr>
          <p:spPr bwMode="auto">
            <a:xfrm>
              <a:off x="3381245" y="3337126"/>
              <a:ext cx="282594"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13"/>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4"/>
            <p:cNvSpPr>
              <a:spLocks noEditPoints="1"/>
            </p:cNvSpPr>
            <p:nvPr/>
          </p:nvSpPr>
          <p:spPr bwMode="auto">
            <a:xfrm>
              <a:off x="3518959" y="3368967"/>
              <a:ext cx="61295"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7" name="TextBox 106"/>
          <p:cNvSpPr txBox="1"/>
          <p:nvPr/>
        </p:nvSpPr>
        <p:spPr>
          <a:xfrm>
            <a:off x="1484458" y="1114548"/>
            <a:ext cx="1952458" cy="492443"/>
          </a:xfrm>
          <a:prstGeom prst="rect">
            <a:avLst/>
          </a:prstGeom>
          <a:noFill/>
        </p:spPr>
        <p:txBody>
          <a:bodyPr wrap="none" lIns="0" tIns="0" rIns="0" bIns="0" rtlCol="0">
            <a:spAutoFit/>
          </a:bodyPr>
          <a:lstStyle/>
          <a:p>
            <a:r>
              <a:rPr lang="en-US" sz="3200" dirty="0">
                <a:solidFill>
                  <a:schemeClr val="bg1"/>
                </a:solidFill>
                <a:latin typeface="+mj-lt"/>
              </a:rPr>
              <a:t>Bathroom</a:t>
            </a:r>
          </a:p>
        </p:txBody>
      </p:sp>
      <p:grpSp>
        <p:nvGrpSpPr>
          <p:cNvPr id="14" name="Group 13" descr="This is a chart. "/>
          <p:cNvGrpSpPr/>
          <p:nvPr/>
        </p:nvGrpSpPr>
        <p:grpSpPr>
          <a:xfrm>
            <a:off x="679593" y="1883938"/>
            <a:ext cx="7016783" cy="4002639"/>
            <a:chOff x="677014" y="1883938"/>
            <a:chExt cx="7016783" cy="4002639"/>
          </a:xfrm>
        </p:grpSpPr>
        <p:sp>
          <p:nvSpPr>
            <p:cNvPr id="117" name="Rectangle 116"/>
            <p:cNvSpPr/>
            <p:nvPr/>
          </p:nvSpPr>
          <p:spPr>
            <a:xfrm>
              <a:off x="4498204" y="1883938"/>
              <a:ext cx="3195593" cy="3231650"/>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TextBox 93"/>
            <p:cNvSpPr txBox="1"/>
            <p:nvPr/>
          </p:nvSpPr>
          <p:spPr>
            <a:xfrm>
              <a:off x="677014" y="5240246"/>
              <a:ext cx="3146358" cy="646331"/>
            </a:xfrm>
            <a:prstGeom prst="rect">
              <a:avLst/>
            </a:prstGeom>
            <a:noFill/>
          </p:spPr>
          <p:txBody>
            <a:bodyPr wrap="square" lIns="0" tIns="0" rIns="0" bIns="0" rtlCol="0">
              <a:spAutoFit/>
            </a:bodyPr>
            <a:lstStyle/>
            <a:p>
              <a:pPr algn="ctr"/>
              <a:r>
                <a:rPr lang="en-US" sz="1400" dirty="0"/>
                <a:t>Relation of </a:t>
              </a:r>
              <a:r>
                <a:rPr lang="en-US" sz="1400" b="1" dirty="0"/>
                <a:t>average difference </a:t>
              </a:r>
              <a:r>
                <a:rPr lang="en-US" sz="1400" dirty="0"/>
                <a:t>between renovated and NOT renovated housing and </a:t>
              </a:r>
              <a:r>
                <a:rPr lang="en-US" sz="1400" b="1" dirty="0"/>
                <a:t>number of bathrooms </a:t>
              </a:r>
              <a:r>
                <a:rPr lang="en-US" sz="1400" dirty="0"/>
                <a:t>in a house </a:t>
              </a:r>
            </a:p>
          </p:txBody>
        </p:sp>
      </p:grpSp>
      <p:sp>
        <p:nvSpPr>
          <p:cNvPr id="97" name="Rectangle 96">
            <a:extLst>
              <a:ext uri="{C183D7F6-B498-43B3-948B-1728B52AA6E4}">
                <adec:decorative xmlns:adec="http://schemas.microsoft.com/office/drawing/2017/decorative" val="1"/>
              </a:ext>
            </a:extLst>
          </p:cNvPr>
          <p:cNvSpPr/>
          <p:nvPr/>
        </p:nvSpPr>
        <p:spPr>
          <a:xfrm>
            <a:off x="4883272" y="969860"/>
            <a:ext cx="2834295" cy="746432"/>
          </a:xfrm>
          <a:prstGeom prst="rect">
            <a:avLst/>
          </a:prstGeom>
          <a:gradFill flip="none" rotWithShape="1">
            <a:gsLst>
              <a:gs pos="100000">
                <a:schemeClr val="bg1"/>
              </a:gs>
              <a:gs pos="54000">
                <a:srgbClr val="85E0E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Oval 85">
            <a:extLst>
              <a:ext uri="{C183D7F6-B498-43B3-948B-1728B52AA6E4}">
                <adec:decorative xmlns:adec="http://schemas.microsoft.com/office/drawing/2017/decorative" val="1"/>
              </a:ext>
            </a:extLst>
          </p:cNvPr>
          <p:cNvSpPr/>
          <p:nvPr/>
        </p:nvSpPr>
        <p:spPr>
          <a:xfrm>
            <a:off x="4498204" y="969860"/>
            <a:ext cx="746432" cy="746432"/>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Freeform 18" descr="This is an icon of a human being. "/>
          <p:cNvSpPr>
            <a:spLocks noEditPoints="1"/>
          </p:cNvSpPr>
          <p:nvPr/>
        </p:nvSpPr>
        <p:spPr bwMode="auto">
          <a:xfrm>
            <a:off x="4749270" y="1182277"/>
            <a:ext cx="244300" cy="321597"/>
          </a:xfrm>
          <a:custGeom>
            <a:avLst/>
            <a:gdLst>
              <a:gd name="T0" fmla="*/ 980 w 1559"/>
              <a:gd name="T1" fmla="*/ 1084 h 2048"/>
              <a:gd name="T2" fmla="*/ 1202 w 1559"/>
              <a:gd name="T3" fmla="*/ 678 h 2048"/>
              <a:gd name="T4" fmla="*/ 1252 w 1559"/>
              <a:gd name="T5" fmla="*/ 469 h 2048"/>
              <a:gd name="T6" fmla="*/ 637 w 1559"/>
              <a:gd name="T7" fmla="*/ 43 h 2048"/>
              <a:gd name="T8" fmla="*/ 348 w 1559"/>
              <a:gd name="T9" fmla="*/ 260 h 2048"/>
              <a:gd name="T10" fmla="*/ 346 w 1559"/>
              <a:gd name="T11" fmla="*/ 666 h 2048"/>
              <a:gd name="T12" fmla="*/ 578 w 1559"/>
              <a:gd name="T13" fmla="*/ 1084 h 2048"/>
              <a:gd name="T14" fmla="*/ 0 w 1559"/>
              <a:gd name="T15" fmla="*/ 1646 h 2048"/>
              <a:gd name="T16" fmla="*/ 46 w 1559"/>
              <a:gd name="T17" fmla="*/ 2048 h 2048"/>
              <a:gd name="T18" fmla="*/ 1107 w 1559"/>
              <a:gd name="T19" fmla="*/ 2048 h 2048"/>
              <a:gd name="T20" fmla="*/ 1559 w 1559"/>
              <a:gd name="T21" fmla="*/ 2002 h 2048"/>
              <a:gd name="T22" fmla="*/ 1253 w 1559"/>
              <a:gd name="T23" fmla="*/ 1330 h 2048"/>
              <a:gd name="T24" fmla="*/ 651 w 1559"/>
              <a:gd name="T25" fmla="*/ 134 h 2048"/>
              <a:gd name="T26" fmla="*/ 818 w 1559"/>
              <a:gd name="T27" fmla="*/ 92 h 2048"/>
              <a:gd name="T28" fmla="*/ 1160 w 1559"/>
              <a:gd name="T29" fmla="*/ 487 h 2048"/>
              <a:gd name="T30" fmla="*/ 702 w 1559"/>
              <a:gd name="T31" fmla="*/ 427 h 2048"/>
              <a:gd name="T32" fmla="*/ 622 w 1559"/>
              <a:gd name="T33" fmla="*/ 373 h 2048"/>
              <a:gd name="T34" fmla="*/ 515 w 1559"/>
              <a:gd name="T35" fmla="*/ 380 h 2048"/>
              <a:gd name="T36" fmla="*/ 599 w 1559"/>
              <a:gd name="T37" fmla="*/ 143 h 2048"/>
              <a:gd name="T38" fmla="*/ 447 w 1559"/>
              <a:gd name="T39" fmla="*/ 660 h 2048"/>
              <a:gd name="T40" fmla="*/ 595 w 1559"/>
              <a:gd name="T41" fmla="*/ 484 h 2048"/>
              <a:gd name="T42" fmla="*/ 1016 w 1559"/>
              <a:gd name="T43" fmla="*/ 519 h 2048"/>
              <a:gd name="T44" fmla="*/ 1116 w 1559"/>
              <a:gd name="T45" fmla="*/ 585 h 2048"/>
              <a:gd name="T46" fmla="*/ 558 w 1559"/>
              <a:gd name="T47" fmla="*/ 941 h 2048"/>
              <a:gd name="T48" fmla="*/ 779 w 1559"/>
              <a:gd name="T49" fmla="*/ 1149 h 2048"/>
              <a:gd name="T50" fmla="*/ 1028 w 1559"/>
              <a:gd name="T51" fmla="*/ 1347 h 2048"/>
              <a:gd name="T52" fmla="*/ 779 w 1559"/>
              <a:gd name="T53" fmla="*/ 1695 h 2048"/>
              <a:gd name="T54" fmla="*/ 530 w 1559"/>
              <a:gd name="T55" fmla="*/ 1347 h 2048"/>
              <a:gd name="T56" fmla="*/ 1466 w 1559"/>
              <a:gd name="T57" fmla="*/ 1956 h 2048"/>
              <a:gd name="T58" fmla="*/ 451 w 1559"/>
              <a:gd name="T59" fmla="*/ 1956 h 2048"/>
              <a:gd name="T60" fmla="*/ 92 w 1559"/>
              <a:gd name="T61" fmla="*/ 1646 h 2048"/>
              <a:gd name="T62" fmla="*/ 451 w 1559"/>
              <a:gd name="T63" fmla="*/ 1393 h 2048"/>
              <a:gd name="T64" fmla="*/ 779 w 1559"/>
              <a:gd name="T65" fmla="*/ 1787 h 2048"/>
              <a:gd name="T66" fmla="*/ 861 w 1559"/>
              <a:gd name="T67" fmla="*/ 1744 h 2048"/>
              <a:gd name="T68" fmla="*/ 1242 w 1559"/>
              <a:gd name="T69" fmla="*/ 1422 h 2048"/>
              <a:gd name="T70" fmla="*/ 1466 w 1559"/>
              <a:gd name="T71" fmla="*/ 195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59" h="2048">
                <a:moveTo>
                  <a:pt x="1253" y="1330"/>
                </a:moveTo>
                <a:cubicBezTo>
                  <a:pt x="1251" y="1330"/>
                  <a:pt x="1015" y="1337"/>
                  <a:pt x="980" y="1084"/>
                </a:cubicBezTo>
                <a:cubicBezTo>
                  <a:pt x="1019" y="1057"/>
                  <a:pt x="1055" y="1022"/>
                  <a:pt x="1087" y="979"/>
                </a:cubicBezTo>
                <a:cubicBezTo>
                  <a:pt x="1148" y="895"/>
                  <a:pt x="1188" y="791"/>
                  <a:pt x="1202" y="678"/>
                </a:cubicBezTo>
                <a:cubicBezTo>
                  <a:pt x="1207" y="674"/>
                  <a:pt x="1211" y="668"/>
                  <a:pt x="1214" y="662"/>
                </a:cubicBezTo>
                <a:cubicBezTo>
                  <a:pt x="1239" y="601"/>
                  <a:pt x="1252" y="536"/>
                  <a:pt x="1252" y="469"/>
                </a:cubicBezTo>
                <a:cubicBezTo>
                  <a:pt x="1252" y="210"/>
                  <a:pt x="1057" y="0"/>
                  <a:pt x="818" y="0"/>
                </a:cubicBezTo>
                <a:cubicBezTo>
                  <a:pt x="755" y="0"/>
                  <a:pt x="694" y="14"/>
                  <a:pt x="637" y="43"/>
                </a:cubicBezTo>
                <a:cubicBezTo>
                  <a:pt x="615" y="45"/>
                  <a:pt x="594" y="48"/>
                  <a:pt x="573" y="54"/>
                </a:cubicBezTo>
                <a:cubicBezTo>
                  <a:pt x="475" y="83"/>
                  <a:pt x="395" y="156"/>
                  <a:pt x="348" y="260"/>
                </a:cubicBezTo>
                <a:cubicBezTo>
                  <a:pt x="302" y="361"/>
                  <a:pt x="293" y="480"/>
                  <a:pt x="322" y="595"/>
                </a:cubicBezTo>
                <a:cubicBezTo>
                  <a:pt x="328" y="619"/>
                  <a:pt x="336" y="643"/>
                  <a:pt x="346" y="666"/>
                </a:cubicBezTo>
                <a:cubicBezTo>
                  <a:pt x="348" y="672"/>
                  <a:pt x="352" y="677"/>
                  <a:pt x="356" y="681"/>
                </a:cubicBezTo>
                <a:cubicBezTo>
                  <a:pt x="379" y="858"/>
                  <a:pt x="463" y="1004"/>
                  <a:pt x="578" y="1084"/>
                </a:cubicBezTo>
                <a:cubicBezTo>
                  <a:pt x="542" y="1337"/>
                  <a:pt x="307" y="1330"/>
                  <a:pt x="305" y="1330"/>
                </a:cubicBezTo>
                <a:cubicBezTo>
                  <a:pt x="136" y="1336"/>
                  <a:pt x="0" y="1475"/>
                  <a:pt x="0" y="1646"/>
                </a:cubicBezTo>
                <a:cubicBezTo>
                  <a:pt x="0" y="2002"/>
                  <a:pt x="0" y="2002"/>
                  <a:pt x="0" y="2002"/>
                </a:cubicBezTo>
                <a:cubicBezTo>
                  <a:pt x="0" y="2027"/>
                  <a:pt x="20" y="2048"/>
                  <a:pt x="46" y="2048"/>
                </a:cubicBezTo>
                <a:cubicBezTo>
                  <a:pt x="451" y="2048"/>
                  <a:pt x="451" y="2048"/>
                  <a:pt x="451" y="2048"/>
                </a:cubicBezTo>
                <a:cubicBezTo>
                  <a:pt x="1107" y="2048"/>
                  <a:pt x="1107" y="2048"/>
                  <a:pt x="1107" y="2048"/>
                </a:cubicBezTo>
                <a:cubicBezTo>
                  <a:pt x="1512" y="2048"/>
                  <a:pt x="1512" y="2048"/>
                  <a:pt x="1512" y="2048"/>
                </a:cubicBezTo>
                <a:cubicBezTo>
                  <a:pt x="1538" y="2048"/>
                  <a:pt x="1559" y="2027"/>
                  <a:pt x="1559" y="2002"/>
                </a:cubicBezTo>
                <a:cubicBezTo>
                  <a:pt x="1559" y="1646"/>
                  <a:pt x="1559" y="1646"/>
                  <a:pt x="1559" y="1646"/>
                </a:cubicBezTo>
                <a:cubicBezTo>
                  <a:pt x="1558" y="1475"/>
                  <a:pt x="1422" y="1336"/>
                  <a:pt x="1253" y="1330"/>
                </a:cubicBezTo>
                <a:close/>
                <a:moveTo>
                  <a:pt x="599" y="143"/>
                </a:moveTo>
                <a:cubicBezTo>
                  <a:pt x="615" y="138"/>
                  <a:pt x="633" y="135"/>
                  <a:pt x="651" y="134"/>
                </a:cubicBezTo>
                <a:cubicBezTo>
                  <a:pt x="658" y="134"/>
                  <a:pt x="665" y="132"/>
                  <a:pt x="671" y="129"/>
                </a:cubicBezTo>
                <a:cubicBezTo>
                  <a:pt x="717" y="105"/>
                  <a:pt x="767" y="92"/>
                  <a:pt x="818" y="92"/>
                </a:cubicBezTo>
                <a:cubicBezTo>
                  <a:pt x="1006" y="92"/>
                  <a:pt x="1160" y="261"/>
                  <a:pt x="1160" y="469"/>
                </a:cubicBezTo>
                <a:cubicBezTo>
                  <a:pt x="1160" y="475"/>
                  <a:pt x="1160" y="481"/>
                  <a:pt x="1160" y="487"/>
                </a:cubicBezTo>
                <a:cubicBezTo>
                  <a:pt x="1123" y="450"/>
                  <a:pt x="1072" y="427"/>
                  <a:pt x="1016" y="427"/>
                </a:cubicBezTo>
                <a:cubicBezTo>
                  <a:pt x="702" y="427"/>
                  <a:pt x="702" y="427"/>
                  <a:pt x="702" y="427"/>
                </a:cubicBezTo>
                <a:cubicBezTo>
                  <a:pt x="683" y="427"/>
                  <a:pt x="665" y="421"/>
                  <a:pt x="650" y="410"/>
                </a:cubicBezTo>
                <a:cubicBezTo>
                  <a:pt x="638" y="400"/>
                  <a:pt x="628" y="388"/>
                  <a:pt x="622" y="373"/>
                </a:cubicBezTo>
                <a:cubicBezTo>
                  <a:pt x="613" y="350"/>
                  <a:pt x="590" y="336"/>
                  <a:pt x="566" y="338"/>
                </a:cubicBezTo>
                <a:cubicBezTo>
                  <a:pt x="542" y="339"/>
                  <a:pt x="521" y="356"/>
                  <a:pt x="515" y="380"/>
                </a:cubicBezTo>
                <a:cubicBezTo>
                  <a:pt x="497" y="450"/>
                  <a:pt x="460" y="515"/>
                  <a:pt x="410" y="567"/>
                </a:cubicBezTo>
                <a:cubicBezTo>
                  <a:pt x="364" y="376"/>
                  <a:pt x="448" y="187"/>
                  <a:pt x="599" y="143"/>
                </a:cubicBezTo>
                <a:close/>
                <a:moveTo>
                  <a:pt x="558" y="941"/>
                </a:moveTo>
                <a:cubicBezTo>
                  <a:pt x="498" y="867"/>
                  <a:pt x="459" y="768"/>
                  <a:pt x="447" y="660"/>
                </a:cubicBezTo>
                <a:cubicBezTo>
                  <a:pt x="505" y="608"/>
                  <a:pt x="551" y="543"/>
                  <a:pt x="581" y="472"/>
                </a:cubicBezTo>
                <a:cubicBezTo>
                  <a:pt x="585" y="476"/>
                  <a:pt x="590" y="480"/>
                  <a:pt x="595" y="484"/>
                </a:cubicBezTo>
                <a:cubicBezTo>
                  <a:pt x="626" y="507"/>
                  <a:pt x="663" y="519"/>
                  <a:pt x="702" y="519"/>
                </a:cubicBezTo>
                <a:cubicBezTo>
                  <a:pt x="1016" y="519"/>
                  <a:pt x="1016" y="519"/>
                  <a:pt x="1016" y="519"/>
                </a:cubicBezTo>
                <a:cubicBezTo>
                  <a:pt x="1060" y="519"/>
                  <a:pt x="1099" y="546"/>
                  <a:pt x="1116" y="584"/>
                </a:cubicBezTo>
                <a:cubicBezTo>
                  <a:pt x="1116" y="584"/>
                  <a:pt x="1116" y="585"/>
                  <a:pt x="1116" y="585"/>
                </a:cubicBezTo>
                <a:cubicBezTo>
                  <a:pt x="1116" y="845"/>
                  <a:pt x="965" y="1057"/>
                  <a:pt x="779" y="1057"/>
                </a:cubicBezTo>
                <a:cubicBezTo>
                  <a:pt x="698" y="1057"/>
                  <a:pt x="620" y="1016"/>
                  <a:pt x="558" y="941"/>
                </a:cubicBezTo>
                <a:close/>
                <a:moveTo>
                  <a:pt x="664" y="1129"/>
                </a:moveTo>
                <a:cubicBezTo>
                  <a:pt x="701" y="1142"/>
                  <a:pt x="739" y="1149"/>
                  <a:pt x="779" y="1149"/>
                </a:cubicBezTo>
                <a:cubicBezTo>
                  <a:pt x="818" y="1149"/>
                  <a:pt x="857" y="1142"/>
                  <a:pt x="894" y="1129"/>
                </a:cubicBezTo>
                <a:cubicBezTo>
                  <a:pt x="911" y="1217"/>
                  <a:pt x="959" y="1294"/>
                  <a:pt x="1028" y="1347"/>
                </a:cubicBezTo>
                <a:cubicBezTo>
                  <a:pt x="786" y="1691"/>
                  <a:pt x="786" y="1691"/>
                  <a:pt x="786" y="1691"/>
                </a:cubicBezTo>
                <a:cubicBezTo>
                  <a:pt x="784" y="1694"/>
                  <a:pt x="782" y="1695"/>
                  <a:pt x="779" y="1695"/>
                </a:cubicBezTo>
                <a:cubicBezTo>
                  <a:pt x="776" y="1695"/>
                  <a:pt x="774" y="1694"/>
                  <a:pt x="773" y="1691"/>
                </a:cubicBezTo>
                <a:cubicBezTo>
                  <a:pt x="530" y="1347"/>
                  <a:pt x="530" y="1347"/>
                  <a:pt x="530" y="1347"/>
                </a:cubicBezTo>
                <a:cubicBezTo>
                  <a:pt x="599" y="1294"/>
                  <a:pt x="648" y="1217"/>
                  <a:pt x="664" y="1129"/>
                </a:cubicBezTo>
                <a:close/>
                <a:moveTo>
                  <a:pt x="1466" y="1956"/>
                </a:moveTo>
                <a:cubicBezTo>
                  <a:pt x="1107" y="1956"/>
                  <a:pt x="1107" y="1956"/>
                  <a:pt x="1107" y="1956"/>
                </a:cubicBezTo>
                <a:cubicBezTo>
                  <a:pt x="451" y="1956"/>
                  <a:pt x="451" y="1956"/>
                  <a:pt x="451" y="1956"/>
                </a:cubicBezTo>
                <a:cubicBezTo>
                  <a:pt x="92" y="1956"/>
                  <a:pt x="92" y="1956"/>
                  <a:pt x="92" y="1956"/>
                </a:cubicBezTo>
                <a:cubicBezTo>
                  <a:pt x="92" y="1646"/>
                  <a:pt x="92" y="1646"/>
                  <a:pt x="92" y="1646"/>
                </a:cubicBezTo>
                <a:cubicBezTo>
                  <a:pt x="92" y="1522"/>
                  <a:pt x="192" y="1422"/>
                  <a:pt x="316" y="1422"/>
                </a:cubicBezTo>
                <a:cubicBezTo>
                  <a:pt x="318" y="1422"/>
                  <a:pt x="392" y="1420"/>
                  <a:pt x="451" y="1393"/>
                </a:cubicBezTo>
                <a:cubicBezTo>
                  <a:pt x="697" y="1744"/>
                  <a:pt x="697" y="1744"/>
                  <a:pt x="697" y="1744"/>
                </a:cubicBezTo>
                <a:cubicBezTo>
                  <a:pt x="716" y="1771"/>
                  <a:pt x="746" y="1787"/>
                  <a:pt x="779" y="1787"/>
                </a:cubicBezTo>
                <a:cubicBezTo>
                  <a:pt x="779" y="1787"/>
                  <a:pt x="779" y="1787"/>
                  <a:pt x="779" y="1787"/>
                </a:cubicBezTo>
                <a:cubicBezTo>
                  <a:pt x="812" y="1787"/>
                  <a:pt x="842" y="1771"/>
                  <a:pt x="861" y="1744"/>
                </a:cubicBezTo>
                <a:cubicBezTo>
                  <a:pt x="1108" y="1393"/>
                  <a:pt x="1108" y="1393"/>
                  <a:pt x="1108" y="1393"/>
                </a:cubicBezTo>
                <a:cubicBezTo>
                  <a:pt x="1174" y="1422"/>
                  <a:pt x="1240" y="1422"/>
                  <a:pt x="1242" y="1422"/>
                </a:cubicBezTo>
                <a:cubicBezTo>
                  <a:pt x="1366" y="1422"/>
                  <a:pt x="1466" y="1522"/>
                  <a:pt x="1466" y="1646"/>
                </a:cubicBezTo>
                <a:cubicBezTo>
                  <a:pt x="1466" y="1956"/>
                  <a:pt x="1466" y="1956"/>
                  <a:pt x="1466" y="19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TextBox 108"/>
          <p:cNvSpPr txBox="1"/>
          <p:nvPr/>
        </p:nvSpPr>
        <p:spPr>
          <a:xfrm>
            <a:off x="5365111" y="1086892"/>
            <a:ext cx="1829027" cy="492443"/>
          </a:xfrm>
          <a:prstGeom prst="rect">
            <a:avLst/>
          </a:prstGeom>
          <a:noFill/>
        </p:spPr>
        <p:txBody>
          <a:bodyPr wrap="none" lIns="0" tIns="0" rIns="0" bIns="0" rtlCol="0">
            <a:spAutoFit/>
          </a:bodyPr>
          <a:lstStyle/>
          <a:p>
            <a:r>
              <a:rPr lang="en-US" sz="3200" dirty="0">
                <a:solidFill>
                  <a:schemeClr val="bg1"/>
                </a:solidFill>
                <a:latin typeface="+mj-lt"/>
              </a:rPr>
              <a:t>Bedroom</a:t>
            </a:r>
          </a:p>
        </p:txBody>
      </p:sp>
      <p:sp>
        <p:nvSpPr>
          <p:cNvPr id="95" name="TextBox 94"/>
          <p:cNvSpPr txBox="1"/>
          <p:nvPr/>
        </p:nvSpPr>
        <p:spPr>
          <a:xfrm>
            <a:off x="8481365" y="5276459"/>
            <a:ext cx="3043220" cy="646331"/>
          </a:xfrm>
          <a:prstGeom prst="rect">
            <a:avLst/>
          </a:prstGeom>
          <a:noFill/>
        </p:spPr>
        <p:txBody>
          <a:bodyPr wrap="square" lIns="0" tIns="0" rIns="0" bIns="0" rtlCol="0">
            <a:spAutoFit/>
          </a:bodyPr>
          <a:lstStyle/>
          <a:p>
            <a:pPr algn="ctr"/>
            <a:r>
              <a:rPr lang="en-US" sz="1400" dirty="0"/>
              <a:t>Relation of </a:t>
            </a:r>
            <a:r>
              <a:rPr lang="en-US" sz="1400" b="1" dirty="0"/>
              <a:t>average difference </a:t>
            </a:r>
            <a:r>
              <a:rPr lang="en-US" sz="1400" dirty="0"/>
              <a:t>between renovated and NOT renovated housing and </a:t>
            </a:r>
            <a:r>
              <a:rPr lang="en-US" sz="1400" b="1" dirty="0"/>
              <a:t>number floors </a:t>
            </a:r>
            <a:r>
              <a:rPr lang="en-US" sz="1400" dirty="0"/>
              <a:t>in a house </a:t>
            </a:r>
          </a:p>
        </p:txBody>
      </p:sp>
      <p:sp>
        <p:nvSpPr>
          <p:cNvPr id="98" name="Rectangle 97">
            <a:extLst>
              <a:ext uri="{C183D7F6-B498-43B3-948B-1728B52AA6E4}">
                <adec:decorative xmlns:adec="http://schemas.microsoft.com/office/drawing/2017/decorative" val="1"/>
              </a:ext>
            </a:extLst>
          </p:cNvPr>
          <p:cNvSpPr/>
          <p:nvPr/>
        </p:nvSpPr>
        <p:spPr>
          <a:xfrm>
            <a:off x="8770557" y="969860"/>
            <a:ext cx="2838048" cy="746432"/>
          </a:xfrm>
          <a:prstGeom prst="rect">
            <a:avLst/>
          </a:prstGeom>
          <a:gradFill flip="none" rotWithShape="1">
            <a:gsLst>
              <a:gs pos="100000">
                <a:schemeClr val="bg1"/>
              </a:gs>
              <a:gs pos="54000">
                <a:srgbClr val="DBDBD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a:extLst>
              <a:ext uri="{C183D7F6-B498-43B3-948B-1728B52AA6E4}">
                <adec:decorative xmlns:adec="http://schemas.microsoft.com/office/drawing/2017/decorative" val="1"/>
              </a:ext>
            </a:extLst>
          </p:cNvPr>
          <p:cNvSpPr/>
          <p:nvPr/>
        </p:nvSpPr>
        <p:spPr>
          <a:xfrm>
            <a:off x="8397342" y="969860"/>
            <a:ext cx="746432" cy="746432"/>
          </a:xfrm>
          <a:prstGeom prst="ellipse">
            <a:avLst/>
          </a:prstGeom>
          <a:solidFill>
            <a:srgbClr val="BABABA"/>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7" name="Group 86" descr="This is an icon of a chart. "/>
          <p:cNvGrpSpPr/>
          <p:nvPr/>
        </p:nvGrpSpPr>
        <p:grpSpPr>
          <a:xfrm>
            <a:off x="8574429" y="1249829"/>
            <a:ext cx="392258" cy="186494"/>
            <a:chOff x="4254500" y="2100263"/>
            <a:chExt cx="1906588" cy="906463"/>
          </a:xfrm>
        </p:grpSpPr>
        <p:sp>
          <p:nvSpPr>
            <p:cNvPr id="88"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11" name="TextBox 110"/>
          <p:cNvSpPr txBox="1"/>
          <p:nvPr/>
        </p:nvSpPr>
        <p:spPr>
          <a:xfrm>
            <a:off x="9226106" y="1096853"/>
            <a:ext cx="1101264" cy="492443"/>
          </a:xfrm>
          <a:prstGeom prst="rect">
            <a:avLst/>
          </a:prstGeom>
          <a:noFill/>
        </p:spPr>
        <p:txBody>
          <a:bodyPr wrap="none" lIns="0" tIns="0" rIns="0" bIns="0" rtlCol="0">
            <a:spAutoFit/>
          </a:bodyPr>
          <a:lstStyle/>
          <a:p>
            <a:r>
              <a:rPr lang="en-US" sz="3200" dirty="0">
                <a:solidFill>
                  <a:schemeClr val="bg1"/>
                </a:solidFill>
                <a:latin typeface="+mj-lt"/>
              </a:rPr>
              <a:t>Floors</a:t>
            </a:r>
          </a:p>
        </p:txBody>
      </p:sp>
      <p:sp>
        <p:nvSpPr>
          <p:cNvPr id="40" name="TextBox 39">
            <a:extLst>
              <a:ext uri="{FF2B5EF4-FFF2-40B4-BE49-F238E27FC236}">
                <a16:creationId xmlns:a16="http://schemas.microsoft.com/office/drawing/2014/main" id="{FFAEF1C8-817C-4EBC-A4FB-3ED2DB7FCBF8}"/>
              </a:ext>
            </a:extLst>
          </p:cNvPr>
          <p:cNvSpPr txBox="1"/>
          <p:nvPr/>
        </p:nvSpPr>
        <p:spPr>
          <a:xfrm>
            <a:off x="4725432" y="165381"/>
            <a:ext cx="274113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DATA DRIVEN </a:t>
            </a:r>
          </a:p>
        </p:txBody>
      </p:sp>
      <p:sp>
        <p:nvSpPr>
          <p:cNvPr id="2" name="Title 1" hidden="1">
            <a:extLst>
              <a:ext uri="{FF2B5EF4-FFF2-40B4-BE49-F238E27FC236}">
                <a16:creationId xmlns:a16="http://schemas.microsoft.com/office/drawing/2014/main" id="{8BD7D413-936A-4A2D-83E0-6714C8DB077C}"/>
              </a:ext>
            </a:extLst>
          </p:cNvPr>
          <p:cNvSpPr>
            <a:spLocks noGrp="1"/>
          </p:cNvSpPr>
          <p:nvPr>
            <p:ph type="title"/>
          </p:nvPr>
        </p:nvSpPr>
        <p:spPr/>
        <p:txBody>
          <a:bodyPr/>
          <a:lstStyle/>
          <a:p>
            <a:r>
              <a:rPr lang="en-US" dirty="0"/>
              <a:t>Slide 4</a:t>
            </a:r>
          </a:p>
        </p:txBody>
      </p:sp>
      <p:graphicFrame>
        <p:nvGraphicFramePr>
          <p:cNvPr id="41" name="Chart 40">
            <a:extLst>
              <a:ext uri="{FF2B5EF4-FFF2-40B4-BE49-F238E27FC236}">
                <a16:creationId xmlns:a16="http://schemas.microsoft.com/office/drawing/2014/main" id="{CB06AA18-0876-47A5-BA2B-AF35F426743E}"/>
              </a:ext>
            </a:extLst>
          </p:cNvPr>
          <p:cNvGraphicFramePr>
            <a:graphicFrameLocks/>
          </p:cNvGraphicFramePr>
          <p:nvPr>
            <p:extLst>
              <p:ext uri="{D42A27DB-BD31-4B8C-83A1-F6EECF244321}">
                <p14:modId xmlns:p14="http://schemas.microsoft.com/office/powerpoint/2010/main" val="2107951052"/>
              </p:ext>
            </p:extLst>
          </p:nvPr>
        </p:nvGraphicFramePr>
        <p:xfrm>
          <a:off x="623103" y="1878839"/>
          <a:ext cx="3259338" cy="32873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3" name="Chart 42">
            <a:extLst>
              <a:ext uri="{FF2B5EF4-FFF2-40B4-BE49-F238E27FC236}">
                <a16:creationId xmlns:a16="http://schemas.microsoft.com/office/drawing/2014/main" id="{53F88E1D-3F92-402A-9132-2D68B80B5CC7}"/>
              </a:ext>
            </a:extLst>
          </p:cNvPr>
          <p:cNvGraphicFramePr>
            <a:graphicFrameLocks/>
          </p:cNvGraphicFramePr>
          <p:nvPr>
            <p:extLst>
              <p:ext uri="{D42A27DB-BD31-4B8C-83A1-F6EECF244321}">
                <p14:modId xmlns:p14="http://schemas.microsoft.com/office/powerpoint/2010/main" val="2445835054"/>
              </p:ext>
            </p:extLst>
          </p:nvPr>
        </p:nvGraphicFramePr>
        <p:xfrm>
          <a:off x="4567205" y="1856065"/>
          <a:ext cx="3109398" cy="321170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5" name="Chart 44">
            <a:extLst>
              <a:ext uri="{FF2B5EF4-FFF2-40B4-BE49-F238E27FC236}">
                <a16:creationId xmlns:a16="http://schemas.microsoft.com/office/drawing/2014/main" id="{A1D1681F-6007-4357-9A68-F62CF783D129}"/>
              </a:ext>
            </a:extLst>
          </p:cNvPr>
          <p:cNvGraphicFramePr>
            <a:graphicFrameLocks/>
          </p:cNvGraphicFramePr>
          <p:nvPr>
            <p:extLst>
              <p:ext uri="{D42A27DB-BD31-4B8C-83A1-F6EECF244321}">
                <p14:modId xmlns:p14="http://schemas.microsoft.com/office/powerpoint/2010/main" val="3137864196"/>
              </p:ext>
            </p:extLst>
          </p:nvPr>
        </p:nvGraphicFramePr>
        <p:xfrm>
          <a:off x="8381140" y="1856065"/>
          <a:ext cx="3227465" cy="3231649"/>
        </p:xfrm>
        <a:graphic>
          <a:graphicData uri="http://schemas.openxmlformats.org/drawingml/2006/chart">
            <c:chart xmlns:c="http://schemas.openxmlformats.org/drawingml/2006/chart" xmlns:r="http://schemas.openxmlformats.org/officeDocument/2006/relationships" r:id="rId5"/>
          </a:graphicData>
        </a:graphic>
      </p:graphicFrame>
      <p:sp>
        <p:nvSpPr>
          <p:cNvPr id="48" name="TextBox 47">
            <a:extLst>
              <a:ext uri="{FF2B5EF4-FFF2-40B4-BE49-F238E27FC236}">
                <a16:creationId xmlns:a16="http://schemas.microsoft.com/office/drawing/2014/main" id="{626D5E2E-1ED4-4393-A80E-D845B61A7D6C}"/>
              </a:ext>
            </a:extLst>
          </p:cNvPr>
          <p:cNvSpPr txBox="1"/>
          <p:nvPr/>
        </p:nvSpPr>
        <p:spPr>
          <a:xfrm>
            <a:off x="4559451" y="5276459"/>
            <a:ext cx="3146358" cy="861774"/>
          </a:xfrm>
          <a:prstGeom prst="rect">
            <a:avLst/>
          </a:prstGeom>
          <a:noFill/>
        </p:spPr>
        <p:txBody>
          <a:bodyPr wrap="square" lIns="0" tIns="0" rIns="0" bIns="0" rtlCol="0">
            <a:spAutoFit/>
          </a:bodyPr>
          <a:lstStyle/>
          <a:p>
            <a:pPr algn="ctr"/>
            <a:r>
              <a:rPr lang="en-US" sz="1400" dirty="0"/>
              <a:t>Relation of </a:t>
            </a:r>
            <a:r>
              <a:rPr lang="en-US" sz="1400" b="1" dirty="0"/>
              <a:t>average difference </a:t>
            </a:r>
            <a:r>
              <a:rPr lang="en-US" sz="1400" dirty="0"/>
              <a:t>between renovated and NOT renovated housing and </a:t>
            </a:r>
            <a:r>
              <a:rPr lang="en-US" sz="1400" b="1" dirty="0"/>
              <a:t>number of bedrooms </a:t>
            </a:r>
            <a:r>
              <a:rPr lang="en-US" sz="1400" dirty="0"/>
              <a:t>in a house </a:t>
            </a:r>
          </a:p>
          <a:p>
            <a:pPr algn="ctr"/>
            <a:endParaRPr lang="en-US" sz="1400" dirty="0"/>
          </a:p>
        </p:txBody>
      </p:sp>
      <p:sp>
        <p:nvSpPr>
          <p:cNvPr id="3" name="TextBox 2">
            <a:extLst>
              <a:ext uri="{FF2B5EF4-FFF2-40B4-BE49-F238E27FC236}">
                <a16:creationId xmlns:a16="http://schemas.microsoft.com/office/drawing/2014/main" id="{201B3CDE-C840-4C8A-8CD1-74DDC360FA1F}"/>
              </a:ext>
            </a:extLst>
          </p:cNvPr>
          <p:cNvSpPr txBox="1"/>
          <p:nvPr/>
        </p:nvSpPr>
        <p:spPr>
          <a:xfrm>
            <a:off x="3654714" y="6255099"/>
            <a:ext cx="5716211" cy="369332"/>
          </a:xfrm>
          <a:prstGeom prst="rect">
            <a:avLst/>
          </a:prstGeom>
          <a:noFill/>
        </p:spPr>
        <p:txBody>
          <a:bodyPr wrap="square" rtlCol="0">
            <a:spAutoFit/>
          </a:bodyPr>
          <a:lstStyle/>
          <a:p>
            <a:r>
              <a:rPr lang="en-US" dirty="0"/>
              <a:t>We are interested in only in 30% difference result </a:t>
            </a:r>
          </a:p>
        </p:txBody>
      </p:sp>
      <p:sp>
        <p:nvSpPr>
          <p:cNvPr id="49" name="Rectangle 48">
            <a:extLst>
              <a:ext uri="{FF2B5EF4-FFF2-40B4-BE49-F238E27FC236}">
                <a16:creationId xmlns:a16="http://schemas.microsoft.com/office/drawing/2014/main" id="{DCE0D182-21FC-47E0-9231-D3A8A9A215D8}"/>
              </a:ext>
              <a:ext uri="{C183D7F6-B498-43B3-948B-1728B52AA6E4}">
                <adec:decorative xmlns:adec="http://schemas.microsoft.com/office/drawing/2017/decorative" val="1"/>
              </a:ext>
            </a:extLst>
          </p:cNvPr>
          <p:cNvSpPr/>
          <p:nvPr/>
        </p:nvSpPr>
        <p:spPr>
          <a:xfrm>
            <a:off x="3654714" y="6087612"/>
            <a:ext cx="4864734" cy="646332"/>
          </a:xfrm>
          <a:prstGeom prst="rect">
            <a:avLst/>
          </a:prstGeom>
          <a:gradFill flip="none" rotWithShape="1">
            <a:gsLst>
              <a:gs pos="69000">
                <a:srgbClr val="BABABA">
                  <a:alpha val="0"/>
                </a:srgbClr>
              </a:gs>
              <a:gs pos="0">
                <a:srgbClr val="BABABA"/>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93348916"/>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PowerPoint, from 24Slides</Template>
  <TotalTime>2868</TotalTime>
  <Words>697</Words>
  <Application>Microsoft Office PowerPoint</Application>
  <PresentationFormat>Widescreen</PresentationFormat>
  <Paragraphs>141</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Segoe UI Light</vt:lpstr>
      <vt:lpstr>Office Theme</vt:lpstr>
      <vt:lpstr>Slide 1</vt:lpstr>
      <vt:lpstr>Slide 2</vt:lpstr>
      <vt:lpstr>Slide 2</vt:lpstr>
      <vt:lpstr>Slide 3</vt:lpstr>
      <vt:lpstr>Slide 3</vt:lpstr>
      <vt:lpstr>Slide 3</vt:lpstr>
      <vt:lpstr>Slide 3</vt:lpstr>
      <vt:lpstr>Slide 3</vt:lpstr>
      <vt:lpstr>Slide 4</vt:lpstr>
      <vt:lpstr>Slide 4</vt:lpstr>
      <vt:lpstr>Slide 5</vt:lpstr>
      <vt:lpstr>Slide 5</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Sasha Galich</dc:creator>
  <cp:lastModifiedBy>Sasha Galich</cp:lastModifiedBy>
  <cp:revision>5</cp:revision>
  <dcterms:created xsi:type="dcterms:W3CDTF">2022-02-20T13:56:26Z</dcterms:created>
  <dcterms:modified xsi:type="dcterms:W3CDTF">2022-03-04T09:38:22Z</dcterms:modified>
</cp:coreProperties>
</file>